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17" r:id="rId3"/>
    <p:sldId id="308" r:id="rId4"/>
    <p:sldId id="314" r:id="rId5"/>
    <p:sldId id="315" r:id="rId6"/>
    <p:sldId id="289" r:id="rId7"/>
    <p:sldId id="318" r:id="rId8"/>
    <p:sldId id="322" r:id="rId9"/>
    <p:sldId id="309" r:id="rId10"/>
    <p:sldId id="324" r:id="rId11"/>
    <p:sldId id="325" r:id="rId12"/>
    <p:sldId id="326" r:id="rId13"/>
    <p:sldId id="321" r:id="rId14"/>
    <p:sldId id="290" r:id="rId15"/>
    <p:sldId id="311" r:id="rId16"/>
    <p:sldId id="313" r:id="rId17"/>
    <p:sldId id="312" r:id="rId18"/>
    <p:sldId id="323" r:id="rId19"/>
    <p:sldId id="29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29568-3B9F-4AA1-84C9-325898BF7BC9}" type="datetimeFigureOut">
              <a:rPr lang="ru-RU" smtClean="0"/>
              <a:t>12.06.2015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6E162-0396-4212-9304-39E52783A5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8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5A4-7B3D-4F6C-84C0-49478B896B80}" type="datetimeFigureOut">
              <a:rPr lang="ru-RU" smtClean="0"/>
              <a:t>12.06.2015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82D9-70FB-405C-83F0-8B1C1A6A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2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5A4-7B3D-4F6C-84C0-49478B896B80}" type="datetimeFigureOut">
              <a:rPr lang="ru-RU" smtClean="0"/>
              <a:t>12.06.2015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82D9-70FB-405C-83F0-8B1C1A6A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3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5A4-7B3D-4F6C-84C0-49478B896B80}" type="datetimeFigureOut">
              <a:rPr lang="ru-RU" smtClean="0"/>
              <a:t>12.06.2015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82D9-70FB-405C-83F0-8B1C1A6A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86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5A4-7B3D-4F6C-84C0-49478B896B80}" type="datetimeFigureOut">
              <a:rPr lang="ru-RU" smtClean="0"/>
              <a:t>12.06.2015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82D9-70FB-405C-83F0-8B1C1A6A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08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5A4-7B3D-4F6C-84C0-49478B896B80}" type="datetimeFigureOut">
              <a:rPr lang="ru-RU" smtClean="0"/>
              <a:t>12.06.2015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82D9-70FB-405C-83F0-8B1C1A6A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4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5A4-7B3D-4F6C-84C0-49478B896B80}" type="datetimeFigureOut">
              <a:rPr lang="ru-RU" smtClean="0"/>
              <a:t>12.06.2015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82D9-70FB-405C-83F0-8B1C1A6A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625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5A4-7B3D-4F6C-84C0-49478B896B80}" type="datetimeFigureOut">
              <a:rPr lang="ru-RU" smtClean="0"/>
              <a:t>12.06.2015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82D9-70FB-405C-83F0-8B1C1A6A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21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5A4-7B3D-4F6C-84C0-49478B896B80}" type="datetimeFigureOut">
              <a:rPr lang="ru-RU" smtClean="0"/>
              <a:t>12.06.2015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82D9-70FB-405C-83F0-8B1C1A6A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80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5A4-7B3D-4F6C-84C0-49478B896B80}" type="datetimeFigureOut">
              <a:rPr lang="ru-RU" smtClean="0"/>
              <a:t>12.06.2015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82D9-70FB-405C-83F0-8B1C1A6A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56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5A4-7B3D-4F6C-84C0-49478B896B80}" type="datetimeFigureOut">
              <a:rPr lang="ru-RU" smtClean="0"/>
              <a:t>12.06.2015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82D9-70FB-405C-83F0-8B1C1A6A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13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5A4-7B3D-4F6C-84C0-49478B896B80}" type="datetimeFigureOut">
              <a:rPr lang="ru-RU" smtClean="0"/>
              <a:t>12.06.2015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82D9-70FB-405C-83F0-8B1C1A6A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850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4D5A4-7B3D-4F6C-84C0-49478B896B80}" type="datetimeFigureOut">
              <a:rPr lang="ru-RU" smtClean="0"/>
              <a:t>12.06.2015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382D9-70FB-405C-83F0-8B1C1A6A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06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arepin@mail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ECRETARY\apraiser2\0БМЕН\Зыкова\2015-выста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" y="0"/>
            <a:ext cx="917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3212976"/>
            <a:ext cx="468052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Гео-информационные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системы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200" b="1" dirty="0" smtClean="0"/>
              <a:t>синергия профессионалов рынка недвижимости</a:t>
            </a:r>
            <a:endParaRPr lang="ru-RU" sz="2200" b="1" dirty="0" smtClean="0"/>
          </a:p>
          <a:p>
            <a:pPr algn="r"/>
            <a:r>
              <a:rPr lang="ru-RU" b="1" dirty="0" smtClean="0"/>
              <a:t>Репин М.А.</a:t>
            </a:r>
            <a:br>
              <a:rPr lang="ru-RU" b="1" dirty="0" smtClean="0"/>
            </a:br>
            <a:r>
              <a:rPr lang="ru-RU" b="1" dirty="0" smtClean="0"/>
              <a:t>САКРН, директор ООО «ОМЭКС»,</a:t>
            </a:r>
            <a:br>
              <a:rPr lang="ru-RU" b="1" dirty="0" smtClean="0"/>
            </a:br>
            <a:r>
              <a:rPr lang="ru-RU" b="1" dirty="0" err="1" smtClean="0"/>
              <a:t>г.Омск</a:t>
            </a:r>
            <a:r>
              <a:rPr lang="ru-RU" b="1" dirty="0" smtClean="0"/>
              <a:t>   </a:t>
            </a:r>
            <a:endParaRPr lang="ru-RU" b="1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5940152" y="6165304"/>
            <a:ext cx="230425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Казань, 2015 </a:t>
            </a:r>
            <a:r>
              <a:rPr lang="ru-RU" b="1" dirty="0" smtClean="0">
                <a:solidFill>
                  <a:schemeClr val="tx1"/>
                </a:solidFill>
              </a:rPr>
              <a:t>г.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1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SECRETARY\apraiser2\0БМЕН\Зыкова\Выставка\заставк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\\SECRETARY\apraiser2\0БМЕН\Жилкина\зонирование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089130"/>
            <a:ext cx="2368889" cy="233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95412"/>
            <a:ext cx="2160240" cy="259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4705867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Историческое деление на административные округа (5 шт.)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03848" y="4830213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Выделение ценовых зон (36 шт.)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272088" y="4847749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Кадастровые кварталы (1485 шт.)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99592" y="260648"/>
            <a:ext cx="7416824" cy="864096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Совершенствование ценового зонирования</a:t>
            </a:r>
            <a:endParaRPr lang="ru-RU" sz="25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50" y="2374576"/>
            <a:ext cx="2552110" cy="229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047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SECRETARY\apraiser2\0БМЕН\Зыкова\Выставка\заставк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012953"/>
            <a:ext cx="8496944" cy="82495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Зоны перспективного землепользования и застройки – </a:t>
            </a:r>
            <a:br>
              <a:rPr lang="ru-RU" dirty="0" smtClean="0"/>
            </a:br>
            <a:r>
              <a:rPr lang="ru-RU" dirty="0" smtClean="0"/>
              <a:t>2 150 шт.</a:t>
            </a:r>
            <a:endParaRPr lang="ru-RU" dirty="0"/>
          </a:p>
        </p:txBody>
      </p:sp>
      <p:pic>
        <p:nvPicPr>
          <p:cNvPr id="2050" name="Picture 2" descr="\\Enterprise\абд\#1Зонирование\ПЗЗ\Карта Изменения ВРИ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099592"/>
            <a:ext cx="523432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99592" y="260648"/>
            <a:ext cx="7416824" cy="864096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Совершенствование ценового зонирования</a:t>
            </a:r>
            <a:endParaRPr lang="ru-RU" sz="2500" b="1" dirty="0"/>
          </a:p>
        </p:txBody>
      </p:sp>
    </p:spTree>
    <p:extLst>
      <p:ext uri="{BB962C8B-B14F-4D97-AF65-F5344CB8AC3E}">
        <p14:creationId xmlns:p14="http://schemas.microsoft.com/office/powerpoint/2010/main" val="3204415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SECRETARY\apraiser2\0БМЕН\Зыкова\Выставка\заставк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657"/>
            <a:ext cx="7128792" cy="655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05345" y="44624"/>
            <a:ext cx="7416824" cy="864096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Совершенствование ценового зонирования</a:t>
            </a:r>
            <a:endParaRPr lang="ru-RU" sz="25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438470"/>
              </p:ext>
            </p:extLst>
          </p:nvPr>
        </p:nvGraphicFramePr>
        <p:xfrm>
          <a:off x="1086611" y="4844932"/>
          <a:ext cx="6854291" cy="1988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840"/>
                <a:gridCol w="1029651"/>
                <a:gridCol w="943847"/>
                <a:gridCol w="1029651"/>
                <a:gridCol w="1029651"/>
                <a:gridCol w="1029651"/>
              </a:tblGrid>
              <a:tr h="331473">
                <a:tc>
                  <a:txBody>
                    <a:bodyPr/>
                    <a:lstStyle/>
                    <a:p>
                      <a:pPr indent="9017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</a:rPr>
                        <a:t>Группы зон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г.Омск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Элита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Бизнес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Комфорт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Эконом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31473">
                <a:tc>
                  <a:txBody>
                    <a:bodyPr/>
                    <a:lstStyle/>
                    <a:p>
                      <a:pPr indent="90170"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x-none" sz="1000" b="1">
                          <a:effectLst/>
                        </a:rPr>
                        <a:t>г.Омск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49 971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120 263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69 572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50 085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46 413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31473">
                <a:tc>
                  <a:txBody>
                    <a:bodyPr/>
                    <a:lstStyle/>
                    <a:p>
                      <a:pPr indent="90170"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x-none" sz="1000" b="1">
                          <a:effectLst/>
                        </a:rPr>
                        <a:t>Высокой ценности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72 524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149 813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74 256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65 109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62 898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31473">
                <a:tc>
                  <a:txBody>
                    <a:bodyPr/>
                    <a:lstStyle/>
                    <a:p>
                      <a:pPr marL="90000" indent="0" algn="l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Повышенной ценности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55 282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85 827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67 546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55 794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50 223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31473">
                <a:tc>
                  <a:txBody>
                    <a:bodyPr/>
                    <a:lstStyle/>
                    <a:p>
                      <a:pPr indent="90170"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x-none" sz="1000" b="1">
                          <a:effectLst/>
                        </a:rPr>
                        <a:t>Средней ценности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46 730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65 107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48 550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44 780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31473">
                <a:tc>
                  <a:txBody>
                    <a:bodyPr/>
                    <a:lstStyle/>
                    <a:p>
                      <a:pPr indent="90170"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x-none" sz="1000" b="1">
                          <a:effectLst/>
                        </a:rPr>
                        <a:t>Низкой ценности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39 341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40 099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39 099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983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 b="6857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650976" y="5052325"/>
            <a:ext cx="5688632" cy="1080120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Отображение локальных центров (притягательных объектов)</a:t>
            </a:r>
            <a:endParaRPr lang="ru-RU" sz="2500" b="1" dirty="0"/>
          </a:p>
        </p:txBody>
      </p:sp>
    </p:spTree>
    <p:extLst>
      <p:ext uri="{BB962C8B-B14F-4D97-AF65-F5344CB8AC3E}">
        <p14:creationId xmlns:p14="http://schemas.microsoft.com/office/powerpoint/2010/main" val="98944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92"/>
          <a:stretch/>
        </p:blipFill>
        <p:spPr bwMode="auto">
          <a:xfrm>
            <a:off x="-23191" y="38697"/>
            <a:ext cx="9167191" cy="681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27983" y="68412"/>
            <a:ext cx="6336704" cy="864096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Аналитика рынка недвижимости</a:t>
            </a:r>
            <a:endParaRPr lang="ru-RU" sz="25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1535"/>
            <a:ext cx="21431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104" y="5013176"/>
            <a:ext cx="50405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491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SECRETARY\apraiser2\0БМЕН\Зыкова\Выставка\заставк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67544" y="25152"/>
            <a:ext cx="6336704" cy="864096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Аналитика и исследование рынка недвижимости</a:t>
            </a:r>
            <a:endParaRPr lang="ru-RU" sz="2500" b="1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7" name="Picture 1" descr="обложка-зима2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1" y="1412776"/>
            <a:ext cx="3482624" cy="489149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835696" y="4222248"/>
            <a:ext cx="2145499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8925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АНАЛИЗ РЫНКА</a:t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ЖИЛОЙ НЕДВИЖИМОСТИ </a:t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.ОМСКА </a:t>
            </a:r>
            <a:endParaRPr kumimoji="0" lang="ru-RU" sz="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8892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8892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г. Омск</a:t>
            </a:r>
            <a:b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март 2015 г</a:t>
            </a: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\\SECRETARY\apraiser2\0БМЕН\Зыкова\дизайнИссл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695" y="1124744"/>
            <a:ext cx="3494988" cy="4892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52119" y="2937281"/>
            <a:ext cx="25953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solidFill>
                <a:srgbClr val="17365D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17365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Справочник </a:t>
            </a:r>
            <a:r>
              <a:rPr lang="ru-RU" sz="1400" b="1" dirty="0">
                <a:solidFill>
                  <a:srgbClr val="17365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информационных материалов по экономике недвижимости </a:t>
            </a:r>
            <a:r>
              <a:rPr lang="ru-RU" sz="1600" b="1" dirty="0" smtClean="0">
                <a:solidFill>
                  <a:srgbClr val="17365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b="1" dirty="0" smtClean="0">
                <a:solidFill>
                  <a:srgbClr val="17365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17365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1200" b="1" dirty="0">
                <a:solidFill>
                  <a:srgbClr val="17365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жилая недвижимость</a:t>
            </a:r>
            <a:r>
              <a:rPr lang="ru-RU" sz="1600" b="1" dirty="0" smtClean="0">
                <a:solidFill>
                  <a:srgbClr val="17365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algn="ctr"/>
            <a:endParaRPr lang="ru-RU" sz="1600" b="1" dirty="0">
              <a:solidFill>
                <a:srgbClr val="17365D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endParaRPr lang="ru-RU" sz="1600" b="1" dirty="0" smtClean="0">
              <a:solidFill>
                <a:srgbClr val="17365D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endParaRPr lang="ru-RU" sz="1600" b="1" dirty="0">
              <a:solidFill>
                <a:srgbClr val="17365D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endParaRPr lang="ru-RU" sz="1600" b="1" dirty="0" smtClean="0">
              <a:solidFill>
                <a:srgbClr val="17365D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52119" y="4797152"/>
            <a:ext cx="2595379" cy="540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125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0"/>
          <a:stretch/>
        </p:blipFill>
        <p:spPr bwMode="auto">
          <a:xfrm>
            <a:off x="0" y="-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1535"/>
            <a:ext cx="21431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41513" y="74488"/>
            <a:ext cx="6162735" cy="1296144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Мониторинг  налоговых платежей и платежей за пользование земельными участками</a:t>
            </a:r>
            <a:endParaRPr lang="ru-RU" sz="2500" b="1" dirty="0"/>
          </a:p>
        </p:txBody>
      </p:sp>
    </p:spTree>
    <p:extLst>
      <p:ext uri="{BB962C8B-B14F-4D97-AF65-F5344CB8AC3E}">
        <p14:creationId xmlns:p14="http://schemas.microsoft.com/office/powerpoint/2010/main" val="1226024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6" b="3562"/>
          <a:stretch/>
        </p:blipFill>
        <p:spPr bwMode="auto">
          <a:xfrm>
            <a:off x="-36512" y="0"/>
            <a:ext cx="93710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51644" y="290512"/>
            <a:ext cx="6336704" cy="864096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Система мониторинга результатов Государственной кадастровой оценки</a:t>
            </a:r>
            <a:endParaRPr lang="ru-RU" sz="25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1535"/>
            <a:ext cx="21431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СИТИСЕМА МОНИТОРИНГА ГКОЗ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Аналоги (</a:t>
            </a:r>
            <a:r>
              <a:rPr lang="ru-RU" dirty="0" err="1" smtClean="0"/>
              <a:t>балун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>
            <a:off x="4788024" y="836712"/>
            <a:ext cx="2808311" cy="1800200"/>
          </a:xfrm>
          <a:prstGeom prst="wedgeRectCallout">
            <a:avLst>
              <a:gd name="adj1" fmla="val -38162"/>
              <a:gd name="adj2" fmla="val 6376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Аналог 16</a:t>
            </a:r>
          </a:p>
          <a:p>
            <a:r>
              <a:rPr lang="ru-RU" sz="1400" b="1" dirty="0" smtClean="0"/>
              <a:t>Кадастровый № </a:t>
            </a:r>
            <a:r>
              <a:rPr lang="ru-RU" sz="1400" dirty="0" smtClean="0"/>
              <a:t>55:36:150701:472</a:t>
            </a:r>
          </a:p>
          <a:p>
            <a:r>
              <a:rPr lang="ru-RU" sz="1400" b="1" dirty="0" smtClean="0"/>
              <a:t>Имущественные права: </a:t>
            </a:r>
            <a:r>
              <a:rPr lang="ru-RU" sz="1400" dirty="0" smtClean="0"/>
              <a:t>аренда</a:t>
            </a:r>
          </a:p>
          <a:p>
            <a:r>
              <a:rPr lang="ru-RU" sz="1400" b="1" dirty="0" smtClean="0"/>
              <a:t>ВРИ: </a:t>
            </a:r>
            <a:r>
              <a:rPr lang="ru-RU" sz="1400" dirty="0" smtClean="0"/>
              <a:t>9</a:t>
            </a:r>
          </a:p>
          <a:p>
            <a:r>
              <a:rPr lang="ru-RU" sz="1400" b="1" dirty="0" smtClean="0"/>
              <a:t>Цена предложения</a:t>
            </a:r>
            <a:r>
              <a:rPr lang="ru-RU" sz="1400" dirty="0" smtClean="0"/>
              <a:t>: 22 000 </a:t>
            </a:r>
            <a:r>
              <a:rPr lang="ru-RU" sz="1400" dirty="0" err="1" smtClean="0"/>
              <a:t>т.р</a:t>
            </a:r>
            <a:r>
              <a:rPr lang="ru-RU" sz="1400" dirty="0" smtClean="0"/>
              <a:t>.</a:t>
            </a:r>
          </a:p>
          <a:p>
            <a:r>
              <a:rPr lang="ru-RU" sz="1400" b="1" dirty="0" smtClean="0"/>
              <a:t>Время предложения</a:t>
            </a:r>
            <a:r>
              <a:rPr lang="ru-RU" sz="1400" dirty="0" smtClean="0"/>
              <a:t>: март 2013</a:t>
            </a:r>
          </a:p>
        </p:txBody>
      </p:sp>
    </p:spTree>
    <p:extLst>
      <p:ext uri="{BB962C8B-B14F-4D97-AF65-F5344CB8AC3E}">
        <p14:creationId xmlns:p14="http://schemas.microsoft.com/office/powerpoint/2010/main" val="934049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ECRETARY\apraiser2\0БМЕН\Зыкова\Выставка\заставк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456" y="1844824"/>
            <a:ext cx="8229600" cy="4525963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5900" b="1" dirty="0" smtClean="0"/>
              <a:t>Спасибо за внимание!</a:t>
            </a:r>
          </a:p>
          <a:p>
            <a:pPr marL="0" indent="0" algn="ctr">
              <a:buNone/>
            </a:pPr>
            <a:endParaRPr lang="en-US" sz="4400" b="1" dirty="0" smtClean="0"/>
          </a:p>
          <a:p>
            <a:pPr marL="0" indent="0" algn="ctr">
              <a:buNone/>
            </a:pPr>
            <a:r>
              <a:rPr lang="ru-RU" sz="5800" b="1" dirty="0" smtClean="0"/>
              <a:t>Приглашаем Вас к развитию </a:t>
            </a:r>
            <a:br>
              <a:rPr lang="ru-RU" sz="5800" b="1" dirty="0" smtClean="0"/>
            </a:br>
            <a:r>
              <a:rPr lang="ru-RU" sz="5800" b="1" dirty="0" smtClean="0"/>
              <a:t>Аналитических </a:t>
            </a:r>
            <a:r>
              <a:rPr lang="ru-RU" sz="5800" b="1" dirty="0" err="1" smtClean="0"/>
              <a:t>гео</a:t>
            </a:r>
            <a:r>
              <a:rPr lang="ru-RU" sz="5800" b="1" dirty="0" smtClean="0"/>
              <a:t>-информационных систем!</a:t>
            </a:r>
          </a:p>
          <a:p>
            <a:pPr marL="0" indent="0" algn="ctr">
              <a:buNone/>
            </a:pPr>
            <a:endParaRPr lang="ru-RU" sz="2000" b="1" dirty="0"/>
          </a:p>
          <a:p>
            <a:pPr marL="0" indent="0" algn="ctr">
              <a:buNone/>
            </a:pPr>
            <a:endParaRPr lang="ru-RU" sz="2000" b="1" dirty="0" smtClean="0"/>
          </a:p>
          <a:p>
            <a:pPr marL="0" indent="0" algn="ctr">
              <a:buNone/>
            </a:pPr>
            <a:endParaRPr lang="ru-RU" sz="2000" b="1" dirty="0"/>
          </a:p>
          <a:p>
            <a:pPr marL="0" indent="0" algn="ctr">
              <a:buNone/>
            </a:pPr>
            <a:endParaRPr lang="ru-RU" sz="2000" b="1" dirty="0" smtClean="0"/>
          </a:p>
          <a:p>
            <a:pPr marL="0" indent="0" algn="ctr">
              <a:buNone/>
            </a:pPr>
            <a:endParaRPr lang="ru-RU" sz="2000" b="1" dirty="0"/>
          </a:p>
          <a:p>
            <a:pPr marL="0" indent="0" algn="ctr">
              <a:buNone/>
            </a:pPr>
            <a:endParaRPr lang="ru-RU" sz="2000" b="1" dirty="0" smtClean="0"/>
          </a:p>
          <a:p>
            <a:pPr marL="0" indent="0" algn="ctr">
              <a:buNone/>
            </a:pPr>
            <a:endParaRPr lang="ru-RU" sz="2000" b="1" dirty="0" smtClean="0"/>
          </a:p>
          <a:p>
            <a:pPr marL="0" indent="0" algn="ctr">
              <a:buNone/>
            </a:pPr>
            <a:endParaRPr lang="ru-RU" sz="2000" b="1" dirty="0"/>
          </a:p>
          <a:p>
            <a:pPr marL="0" indent="0" algn="r">
              <a:buNone/>
            </a:pPr>
            <a:r>
              <a:rPr lang="ru-RU" sz="4400" b="1" dirty="0" smtClean="0"/>
              <a:t>Репин М.А.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600" b="1" dirty="0" smtClean="0"/>
              <a:t>член Комитета по оценочной деятельности АРБ </a:t>
            </a:r>
            <a:br>
              <a:rPr lang="ru-RU" sz="2600" b="1" dirty="0" smtClean="0"/>
            </a:br>
            <a:r>
              <a:rPr lang="ru-RU" sz="2600" b="1" dirty="0" smtClean="0"/>
              <a:t>полномочный представитель РГУД в </a:t>
            </a:r>
            <a:r>
              <a:rPr lang="ru-RU" sz="2600" b="1" dirty="0" err="1" smtClean="0"/>
              <a:t>г.Омске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/>
              <a:t>тел.8(913)975-15-45</a:t>
            </a:r>
            <a:br>
              <a:rPr lang="ru-RU" sz="2600" b="1" dirty="0" smtClean="0"/>
            </a:br>
            <a:r>
              <a:rPr lang="en-US" sz="2600" b="1" dirty="0" smtClean="0"/>
              <a:t>e-mail: </a:t>
            </a:r>
            <a:r>
              <a:rPr lang="en-US" sz="2600" b="1" dirty="0" smtClean="0">
                <a:hlinkClick r:id="rId3"/>
              </a:rPr>
              <a:t>marepin@mail.ru</a:t>
            </a:r>
            <a:endParaRPr lang="ru-RU" sz="2600" b="1" dirty="0" smtClean="0"/>
          </a:p>
          <a:p>
            <a:pPr marL="0" indent="0" algn="r">
              <a:buNone/>
            </a:pPr>
            <a:r>
              <a:rPr lang="en-US" sz="2600" b="1" dirty="0" smtClean="0"/>
              <a:t>Skype</a:t>
            </a:r>
            <a:r>
              <a:rPr lang="ru-RU" sz="2600" b="1" dirty="0" smtClean="0"/>
              <a:t>: </a:t>
            </a:r>
            <a:r>
              <a:rPr lang="en-US" sz="2600" b="1" dirty="0" err="1" smtClean="0"/>
              <a:t>repinomeks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794491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CRETARY\apraiser2\0БМЕН\Зыкова\Выставка\заставк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44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03647" y="258912"/>
            <a:ext cx="5036109" cy="864096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Примеры</a:t>
            </a:r>
            <a:r>
              <a:rPr lang="ru-RU" sz="2800" b="1" dirty="0" smtClean="0"/>
              <a:t> ГИС</a:t>
            </a:r>
            <a:br>
              <a:rPr lang="ru-RU" sz="2800" b="1" dirty="0" smtClean="0"/>
            </a:br>
            <a:r>
              <a:rPr lang="ru-RU" sz="2800" b="1" dirty="0" smtClean="0"/>
              <a:t>Публичная кадастровая карта</a:t>
            </a:r>
            <a:endParaRPr lang="ru-RU" sz="25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3"/>
          <a:stretch/>
        </p:blipFill>
        <p:spPr bwMode="auto">
          <a:xfrm>
            <a:off x="395537" y="1156297"/>
            <a:ext cx="8748464" cy="570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02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CRETARY\apraiser2\0БМЕН\Зыкова\Выставка\заставк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44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Примеры </a:t>
            </a:r>
            <a:r>
              <a:rPr lang="ru-RU" dirty="0" err="1" smtClean="0"/>
              <a:t>ргис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8"/>
          <a:stretch/>
        </p:blipFill>
        <p:spPr bwMode="auto">
          <a:xfrm>
            <a:off x="718964" y="1412776"/>
            <a:ext cx="8079680" cy="532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403648" y="332656"/>
            <a:ext cx="5036109" cy="864096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Примеры ГИС</a:t>
            </a:r>
            <a:br>
              <a:rPr lang="ru-RU" sz="2800" b="1" dirty="0" smtClean="0"/>
            </a:br>
            <a:r>
              <a:rPr lang="ru-RU" sz="2800" b="1" dirty="0" err="1" smtClean="0"/>
              <a:t>г.Санкт</a:t>
            </a:r>
            <a:r>
              <a:rPr lang="ru-RU" sz="2800" b="1" dirty="0" smtClean="0"/>
              <a:t>-Петербург</a:t>
            </a:r>
            <a:endParaRPr lang="ru-RU" sz="2500" b="1" dirty="0"/>
          </a:p>
        </p:txBody>
      </p:sp>
    </p:spTree>
    <p:extLst>
      <p:ext uri="{BB962C8B-B14F-4D97-AF65-F5344CB8AC3E}">
        <p14:creationId xmlns:p14="http://schemas.microsoft.com/office/powerpoint/2010/main" val="31182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CRETARY\apraiser2\0БМЕН\Зыкова\Выставка\заставк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44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6"/>
          <a:stretch/>
        </p:blipFill>
        <p:spPr bwMode="auto">
          <a:xfrm>
            <a:off x="611561" y="1124744"/>
            <a:ext cx="8532440" cy="573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403647" y="258912"/>
            <a:ext cx="5036109" cy="864096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Примеры ГИС</a:t>
            </a:r>
            <a:br>
              <a:rPr lang="ru-RU" sz="2800" b="1" dirty="0" smtClean="0"/>
            </a:br>
            <a:r>
              <a:rPr lang="ru-RU" sz="2800" b="1" dirty="0" smtClean="0"/>
              <a:t>Новосибирская область</a:t>
            </a:r>
            <a:endParaRPr lang="ru-RU" sz="2500" b="1" dirty="0"/>
          </a:p>
        </p:txBody>
      </p:sp>
    </p:spTree>
    <p:extLst>
      <p:ext uri="{BB962C8B-B14F-4D97-AF65-F5344CB8AC3E}">
        <p14:creationId xmlns:p14="http://schemas.microsoft.com/office/powerpoint/2010/main" val="9860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CRETARY\apraiser2\0БМЕН\Зыкова\Выставка\заставк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44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03647" y="258912"/>
            <a:ext cx="5036109" cy="864096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Примеры ГИС</a:t>
            </a:r>
            <a:br>
              <a:rPr lang="ru-RU" sz="2800" b="1" dirty="0" smtClean="0"/>
            </a:br>
            <a:r>
              <a:rPr lang="ru-RU" sz="2800" b="1" dirty="0" smtClean="0"/>
              <a:t>Омская область</a:t>
            </a:r>
            <a:endParaRPr lang="ru-RU" sz="25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4"/>
          <a:stretch/>
        </p:blipFill>
        <p:spPr bwMode="auto">
          <a:xfrm>
            <a:off x="528847" y="1268760"/>
            <a:ext cx="8615153" cy="552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21827"/>
            <a:ext cx="3825230" cy="295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8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0" b="7159"/>
          <a:stretch/>
        </p:blipFill>
        <p:spPr bwMode="auto">
          <a:xfrm>
            <a:off x="1" y="-4260"/>
            <a:ext cx="9144000" cy="686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7544" y="0"/>
            <a:ext cx="6336704" cy="864096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Градостроительное зонирование</a:t>
            </a:r>
            <a:endParaRPr lang="ru-RU" sz="25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852" y="141535"/>
            <a:ext cx="21431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ая выноска 1"/>
          <p:cNvSpPr/>
          <p:nvPr/>
        </p:nvSpPr>
        <p:spPr>
          <a:xfrm>
            <a:off x="4499992" y="908720"/>
            <a:ext cx="2952328" cy="1728192"/>
          </a:xfrm>
          <a:prstGeom prst="wedge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Номер зоны ПЗЗ: </a:t>
            </a:r>
            <a:r>
              <a:rPr lang="ru-RU" sz="1400" u="sng" dirty="0" smtClean="0"/>
              <a:t>Р2-2040</a:t>
            </a:r>
          </a:p>
          <a:p>
            <a:pPr algn="ctr"/>
            <a:r>
              <a:rPr lang="ru-RU" sz="1400" dirty="0" smtClean="0"/>
              <a:t>Зона парков отдыха</a:t>
            </a:r>
          </a:p>
          <a:p>
            <a:pPr algn="ctr"/>
            <a:r>
              <a:rPr lang="ru-RU" sz="1400" dirty="0" smtClean="0"/>
              <a:t>Площадь: 966866 </a:t>
            </a:r>
            <a:r>
              <a:rPr lang="ru-RU" sz="1400" dirty="0" err="1" smtClean="0"/>
              <a:t>кв.м</a:t>
            </a:r>
            <a:r>
              <a:rPr lang="ru-RU" sz="1400" dirty="0" smtClean="0"/>
              <a:t>.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Виды деятельности:</a:t>
            </a:r>
          </a:p>
          <a:p>
            <a:pPr algn="ctr"/>
            <a:r>
              <a:rPr lang="ru-RU" sz="1400" u="sng" dirty="0" smtClean="0">
                <a:solidFill>
                  <a:srgbClr val="FF0000"/>
                </a:solidFill>
              </a:rPr>
              <a:t>Основные  </a:t>
            </a:r>
          </a:p>
          <a:p>
            <a:pPr algn="ctr"/>
            <a:r>
              <a:rPr lang="ru-RU" sz="1400" u="sng" dirty="0" smtClean="0">
                <a:solidFill>
                  <a:srgbClr val="FF0000"/>
                </a:solidFill>
              </a:rPr>
              <a:t>Условно разрешенные</a:t>
            </a:r>
          </a:p>
          <a:p>
            <a:pPr algn="ctr"/>
            <a:r>
              <a:rPr lang="ru-RU" sz="1400" u="sng" dirty="0" smtClean="0">
                <a:solidFill>
                  <a:srgbClr val="FF0000"/>
                </a:solidFill>
              </a:rPr>
              <a:t>Запрещенные</a:t>
            </a:r>
            <a:endParaRPr lang="ru-RU" sz="1400" u="sng" dirty="0" smtClean="0"/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4357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r="14286"/>
          <a:stretch/>
        </p:blipFill>
        <p:spPr bwMode="auto">
          <a:xfrm>
            <a:off x="0" y="6920"/>
            <a:ext cx="9144000" cy="687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017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SECRETARY\apraiser2\0БМЕН\Зыкова\Выставка\заставк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41400" y="483816"/>
            <a:ext cx="3672408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Информация кадастровой карты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4048" y="483816"/>
            <a:ext cx="3672408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Градостроительное деление: зоны ПЗЗ</a:t>
            </a: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18999345">
            <a:off x="3189983" y="1836803"/>
            <a:ext cx="1008112" cy="93610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87824" y="4941168"/>
            <a:ext cx="3672408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Анализ НЭИ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15816" y="2708920"/>
            <a:ext cx="3672408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Идентификация объекта, его локации, норм землепользования</a:t>
            </a:r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4283968" y="4005064"/>
            <a:ext cx="1008112" cy="93610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2633362">
            <a:off x="5389984" y="1842138"/>
            <a:ext cx="1008112" cy="93610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298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3" b="7347"/>
          <a:stretch/>
        </p:blipFill>
        <p:spPr bwMode="auto">
          <a:xfrm>
            <a:off x="0" y="-52108"/>
            <a:ext cx="9144000" cy="691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67544" y="0"/>
            <a:ext cx="6336704" cy="864096"/>
          </a:xfrm>
          <a:prstGeom prst="roundRect">
            <a:avLst/>
          </a:prstGeom>
          <a:solidFill>
            <a:srgbClr val="0A2F5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44450" prstMaterial="dkEdge">
            <a:bevelT w="158750" h="25400"/>
            <a:bevelB w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Ценовое зонирование</a:t>
            </a:r>
            <a:endParaRPr lang="ru-RU" sz="25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r="1" b="19552"/>
          <a:stretch/>
        </p:blipFill>
        <p:spPr bwMode="auto">
          <a:xfrm>
            <a:off x="6444208" y="5661249"/>
            <a:ext cx="2345680" cy="848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40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235</Words>
  <Application>Microsoft Office PowerPoint</Application>
  <PresentationFormat>Экран (4:3)</PresentationFormat>
  <Paragraphs>97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СИТИСЕМА МОНИТОРИНГА ГКОЗ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Максим</cp:lastModifiedBy>
  <cp:revision>91</cp:revision>
  <dcterms:created xsi:type="dcterms:W3CDTF">2015-03-17T09:33:21Z</dcterms:created>
  <dcterms:modified xsi:type="dcterms:W3CDTF">2015-06-12T07:41:04Z</dcterms:modified>
</cp:coreProperties>
</file>