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2"/>
  </p:notesMasterIdLst>
  <p:sldIdLst>
    <p:sldId id="266" r:id="rId9"/>
    <p:sldId id="310" r:id="rId10"/>
    <p:sldId id="256" r:id="rId11"/>
    <p:sldId id="318" r:id="rId12"/>
    <p:sldId id="325" r:id="rId13"/>
    <p:sldId id="319" r:id="rId14"/>
    <p:sldId id="299" r:id="rId15"/>
    <p:sldId id="311" r:id="rId16"/>
    <p:sldId id="287" r:id="rId17"/>
    <p:sldId id="324" r:id="rId18"/>
    <p:sldId id="301" r:id="rId19"/>
    <p:sldId id="302" r:id="rId20"/>
    <p:sldId id="303" r:id="rId21"/>
    <p:sldId id="305" r:id="rId22"/>
    <p:sldId id="306" r:id="rId23"/>
    <p:sldId id="322" r:id="rId24"/>
    <p:sldId id="316" r:id="rId25"/>
    <p:sldId id="320" r:id="rId26"/>
    <p:sldId id="317" r:id="rId27"/>
    <p:sldId id="294" r:id="rId28"/>
    <p:sldId id="321" r:id="rId29"/>
    <p:sldId id="323" r:id="rId30"/>
    <p:sldId id="315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5A7D9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5" autoAdjust="0"/>
  </p:normalViewPr>
  <p:slideViewPr>
    <p:cSldViewPr>
      <p:cViewPr>
        <p:scale>
          <a:sx n="100" d="100"/>
          <a:sy n="100" d="100"/>
        </p:scale>
        <p:origin x="-115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5E2A7-488D-4CC2-8AAE-65048F8D279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E3374-51BA-4E12-AFE4-73D40F83B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4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3374-51BA-4E12-AFE4-73D40F83B14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CF7FBF-2C25-49D2-8F81-B21ECCD23FF4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CF7FBF-2C25-49D2-8F81-B21ECCD23FF4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AAEF89-DD26-439C-8538-DF7320C8FE80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D18CEE-BE54-4B27-BFD9-F7EE1C1CD253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388118-0D9A-4210-B1C4-0F3E25F2E2AB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1999-BA55-4D17-AA78-6FA9EE1C00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E4A1-6933-40DC-93F9-36857A91C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648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E397-F104-4729-A980-A10659CB10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D7B4-506B-4DC9-A830-9AD015E7ED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92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CCDA-A6BE-4335-9F18-3589CE6A57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D947-3617-46FE-AD1A-A4E3320EB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41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29EA-08E7-4737-839D-6413661F82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E0F3-3476-45EA-9C00-2DEF8BF3E3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26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CED3-910A-40E1-B442-C8848E5E7D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AA2E-5AEB-429A-ABA5-495C2884DD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20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F2102-1D68-4018-B51A-996444C51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C3F2-C6A2-4ECC-832D-BD89DD8D6C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045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6D94-5CDB-4167-866C-38CDCD57B6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C2ED-9F49-4406-8A7F-97C8AD5824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435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7338-D9E8-48DD-82B1-7651D009E5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85A4-596C-44A8-BCC3-47E9D19C11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4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2E63-FD98-4575-BD1B-5C1329D6CB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5C18-742F-497A-934C-0544984B1C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28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607F-B4A6-4380-B063-028DEBD9E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E142-1968-410F-AF08-9007D2E96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843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7EE9-E7A7-4250-8AC9-AB66DC9221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1572-ED54-449A-890C-479FD2E8A6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139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1999-BA55-4D17-AA78-6FA9EE1C00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E4A1-6933-40DC-93F9-36857A91C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240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E397-F104-4729-A980-A10659CB10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D7B4-506B-4DC9-A830-9AD015E7ED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034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CCDA-A6BE-4335-9F18-3589CE6A57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D947-3617-46FE-AD1A-A4E3320EB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468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29EA-08E7-4737-839D-6413661F82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E0F3-3476-45EA-9C00-2DEF8BF3E3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586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CED3-910A-40E1-B442-C8848E5E7D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AA2E-5AEB-429A-ABA5-495C2884DD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683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F2102-1D68-4018-B51A-996444C51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C3F2-C6A2-4ECC-832D-BD89DD8D6C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371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6D94-5CDB-4167-866C-38CDCD57B6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C2ED-9F49-4406-8A7F-97C8AD5824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36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7338-D9E8-48DD-82B1-7651D009E5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85A4-596C-44A8-BCC3-47E9D19C11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604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2E63-FD98-4575-BD1B-5C1329D6CB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5C18-742F-497A-934C-0544984B1C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346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607F-B4A6-4380-B063-028DEBD9E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E142-1968-410F-AF08-9007D2E96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019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7EE9-E7A7-4250-8AC9-AB66DC9221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1572-ED54-449A-890C-479FD2E8A6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732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1999-BA55-4D17-AA78-6FA9EE1C00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E4A1-6933-40DC-93F9-36857A91C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084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E397-F104-4729-A980-A10659CB10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D7B4-506B-4DC9-A830-9AD015E7ED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071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CCDA-A6BE-4335-9F18-3589CE6A57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D947-3617-46FE-AD1A-A4E3320EB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516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29EA-08E7-4737-839D-6413661F82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E0F3-3476-45EA-9C00-2DEF8BF3E3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392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CED3-910A-40E1-B442-C8848E5E7D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AA2E-5AEB-429A-ABA5-495C2884DD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971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F2102-1D68-4018-B51A-996444C51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C3F2-C6A2-4ECC-832D-BD89DD8D6C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54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6D94-5CDB-4167-866C-38CDCD57B6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C2ED-9F49-4406-8A7F-97C8AD5824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689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7338-D9E8-48DD-82B1-7651D009E5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85A4-596C-44A8-BCC3-47E9D19C11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242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2E63-FD98-4575-BD1B-5C1329D6CB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5C18-742F-497A-934C-0544984B1C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944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607F-B4A6-4380-B063-028DEBD9E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E142-1968-410F-AF08-9007D2E961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173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7EE9-E7A7-4250-8AC9-AB66DC9221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1572-ED54-449A-890C-479FD2E8A6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156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217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193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0550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895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13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522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20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827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802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065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41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B80C-E5D8-485A-9D2E-B0A690F6F1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24D0-0C9B-4A9A-AA65-6FDE6C07B1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029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83AD-3CDE-4DC4-9891-73A0DDD59E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7652-6E8D-4F7C-AF66-2A4AC79520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327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0E04-8832-4757-A244-99AB440EEE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F75C-3DB7-4EDF-AB98-4CA87B5C39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5135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05A24-DE45-4776-96D1-3AD19A1546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664B-C1A1-445D-9A37-6338ED682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45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7BCD-A772-427E-90F3-44E00BF00E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50C2-6FCA-4751-AAB8-E96F07A407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6040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7EDB-960C-40CC-8EAB-3BBF33687E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E5CC-1D0F-49BB-8898-B01E35BC9E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0997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A424-3CDB-4856-AA31-0C6CEBD484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4684-F005-47CD-ABF8-7DAF84F42A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473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A6D7-7E99-461C-9D1D-00687556F0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FEEF-738E-4A0C-BF5F-423465F5D0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375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55E60-260D-4E54-B891-4C4A428AA7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02EE-96F3-4F08-8EB8-FE91B13D47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208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0EA7-2276-4F5C-9A6A-2AF262E84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5BEB-8938-4935-8B29-FC70C097ED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870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BC6B-C08D-49F0-BC65-42619D77BB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CC51-D9F2-4FCE-89D0-5713EED420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505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1361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59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89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4169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632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8781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325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240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7055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7403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3814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099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52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1429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5277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533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3488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3845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7482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8722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732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84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79F-241D-452E-BB15-BB0C45554114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0DF6-E2C3-48F7-B5EC-F65DA325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C63048-EF05-4C24-8CFA-BFABCAB77D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BA65C-19E6-42BF-92FC-044111EFF4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24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C63048-EF05-4C24-8CFA-BFABCAB77D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BA65C-19E6-42BF-92FC-044111EFF4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99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C63048-EF05-4C24-8CFA-BFABCAB77D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BA65C-19E6-42BF-92FC-044111EFF4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2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79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852F82-E97D-4062-B709-FA201659A3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D912B7-6960-4C7D-844C-088C224C84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00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99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79F-241D-452E-BB15-BB0C455541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0DF6-E2C3-48F7-B5EC-F65DA325D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11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ipedia.com/images/masterformat/Channels/Go_Green/LEED_Third_Party_Verification/State_of_LEED.jpg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hundredsofheads.com/UserFiles/Entities/Articles/608_Image.jpg" TargetMode="Externa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silogic.com.ua/img/industries/extra/21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hyperlink" Target="http://g.wieszjak.pl/p/_wspolne/pliki_infornext/130000/fotolia_475333_subscription_l_130562.jpg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://perm-most.ru/User_Files/38/jil.jpg" TargetMode="External"/><Relationship Id="rId5" Type="http://schemas.openxmlformats.org/officeDocument/2006/relationships/image" Target="../media/image65.jpeg"/><Relationship Id="rId4" Type="http://schemas.openxmlformats.org/officeDocument/2006/relationships/hyperlink" Target="http://honda.org.ua/imglib/honda_zavod_02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0.tqn.com/d/skateboard/1/0/w/j/Skateboading-Curb-Sascha-Getty.jpg" TargetMode="Externa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3.jpeg"/><Relationship Id="rId4" Type="http://schemas.openxmlformats.org/officeDocument/2006/relationships/hyperlink" Target="http://www.arin.spb.ru/images/photoi3is9521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A7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FS_front_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64616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512" y="-142899"/>
            <a:ext cx="9129488" cy="700089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HeliosCond-Bold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HeliosCond-Bold"/>
              </a:rPr>
              <a:t>   </a:t>
            </a:r>
          </a:p>
          <a:p>
            <a:endParaRPr lang="ru-RU" sz="2000" b="1" dirty="0" smtClean="0">
              <a:solidFill>
                <a:schemeClr val="tx1"/>
              </a:solidFill>
              <a:latin typeface="HeliosCond-Bold"/>
            </a:endParaRPr>
          </a:p>
          <a:p>
            <a:endParaRPr lang="ru-RU" sz="2000" b="1" dirty="0" smtClean="0">
              <a:solidFill>
                <a:schemeClr val="tx1"/>
              </a:solidFill>
              <a:latin typeface="HeliosCond-Bold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HeliosCond-Bold"/>
              </a:rPr>
              <a:t>		         	</a:t>
            </a:r>
            <a:endParaRPr lang="ru-RU" sz="2000" b="1" dirty="0" smtClean="0">
              <a:latin typeface="HeliosCond-Bold"/>
            </a:endParaRPr>
          </a:p>
          <a:p>
            <a:pPr lvl="0">
              <a:lnSpc>
                <a:spcPct val="150000"/>
              </a:lnSpc>
              <a:defRPr/>
            </a:pPr>
            <a:r>
              <a:rPr lang="ru-RU" sz="2000" b="1" dirty="0" smtClean="0">
                <a:latin typeface="HeliosCond-Bold"/>
              </a:rPr>
              <a:t/>
            </a:r>
            <a:br>
              <a:rPr lang="ru-RU" sz="2000" b="1" dirty="0" smtClean="0">
                <a:latin typeface="HeliosCond-Bold"/>
              </a:rPr>
            </a:br>
            <a:r>
              <a:rPr lang="ru-RU" sz="2000" b="1" dirty="0" smtClean="0">
                <a:latin typeface="HeliosCond-Bold"/>
              </a:rPr>
              <a:t>					</a:t>
            </a:r>
          </a:p>
          <a:p>
            <a:pPr lvl="0">
              <a:lnSpc>
                <a:spcPct val="150000"/>
              </a:lnSpc>
              <a:defRPr/>
            </a:pPr>
            <a:endParaRPr lang="ru-RU" sz="2000" b="1" dirty="0" smtClean="0">
              <a:solidFill>
                <a:prstClr val="black"/>
              </a:solidFill>
              <a:latin typeface="HeliosCond-Bold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HeliosCond-Bold"/>
              </a:rPr>
              <a:t>Ресурсы Фонда «РЖС» для комплексного освоения земельных участков в целях жилищного строительства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HeliosCond-Bold"/>
            </a:endParaRPr>
          </a:p>
          <a:p>
            <a:pPr lvl="0">
              <a:lnSpc>
                <a:spcPct val="150000"/>
              </a:lnSpc>
              <a:defRPr/>
            </a:pPr>
            <a:endParaRPr lang="ru-RU" sz="2000" b="1" dirty="0">
              <a:solidFill>
                <a:prstClr val="black"/>
              </a:solidFill>
              <a:latin typeface="HeliosCond-Bold"/>
            </a:endParaRPr>
          </a:p>
          <a:p>
            <a:pPr lvl="0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HeliosCond-Bold"/>
              </a:rPr>
              <a:t>						</a:t>
            </a:r>
          </a:p>
          <a:p>
            <a:pPr lvl="0">
              <a:lnSpc>
                <a:spcPct val="1500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latin typeface="HeliosCond-Bold"/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  <a:latin typeface="HeliosCond-Bold"/>
              </a:rPr>
              <a:t>					</a:t>
            </a:r>
            <a:r>
              <a:rPr lang="ru-RU" sz="1600" b="1" dirty="0" smtClean="0">
                <a:solidFill>
                  <a:prstClr val="black"/>
                </a:solidFill>
                <a:latin typeface="HeliosCond-Bold"/>
              </a:rPr>
              <a:t>Филиппов Денис Сергеевич</a:t>
            </a:r>
          </a:p>
          <a:p>
            <a:pPr lvl="0">
              <a:lnSpc>
                <a:spcPct val="150000"/>
              </a:lnSpc>
              <a:defRPr/>
            </a:pPr>
            <a:r>
              <a:rPr lang="ru-RU" sz="1600" dirty="0" smtClean="0">
                <a:solidFill>
                  <a:prstClr val="black"/>
                </a:solidFill>
                <a:latin typeface="HeliosCond-Bold"/>
              </a:rPr>
              <a:t>						Заместитель генерального 							директора Фонда «РЖС»</a:t>
            </a:r>
            <a:endParaRPr lang="ru-RU" sz="1600" dirty="0" smtClean="0">
              <a:solidFill>
                <a:prstClr val="black"/>
              </a:solidFill>
            </a:endParaRPr>
          </a:p>
          <a:p>
            <a:endParaRPr lang="ru-RU" sz="1600" b="1" dirty="0" smtClean="0">
              <a:latin typeface="HeliosCond-Bold"/>
            </a:endParaRPr>
          </a:p>
          <a:p>
            <a:endParaRPr lang="ru-RU" sz="2000" b="1" dirty="0">
              <a:latin typeface="HeliosCond-Bold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2188"/>
            <a:ext cx="1958702" cy="12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260647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 smtClean="0">
                <a:latin typeface="HeliosCond-Bold"/>
              </a:rPr>
              <a:t>ФЕДЕРАЛЬНЫЙ ФОНД СОДЕЙСТВИЯ </a:t>
            </a:r>
            <a:r>
              <a:rPr lang="ru-RU" b="1" dirty="0">
                <a:latin typeface="HeliosCond-Bold"/>
              </a:rPr>
              <a:t>Р</a:t>
            </a:r>
            <a:r>
              <a:rPr lang="ru-RU" b="1" dirty="0" smtClean="0">
                <a:latin typeface="HeliosCond-Bold"/>
              </a:rPr>
              <a:t>АЗВИТИЮ        </a:t>
            </a:r>
            <a:r>
              <a:rPr lang="ru-RU" b="1" dirty="0">
                <a:latin typeface="HeliosCond-Bold"/>
              </a:rPr>
              <a:t>	ЖИЛИЩНОГО СТРОИТЕЛЬСТВА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78579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АНАЛИЗ СОКРАЩЕНИЯ ЦИКЛА ОТ ВОВЛЕЧЕНИЯ ЗЕМЕЛЬНЫХ УЧАСТКОВ В ОБОРОТ ДО ВВОДА ЖИЛЬЯ В ЭКСПЛУАТАЦИЮ </a:t>
            </a:r>
            <a:endParaRPr lang="ru-RU" sz="1600" b="1" baseline="30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286520"/>
            <a:ext cx="92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8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051" name="Picture 3" descr="C:\Documents and Settings\TihonovAU\Рабочий стол\диаграмм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1" y="908720"/>
            <a:ext cx="8970855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45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36BC7-1834-42F3-85D2-A9B9D9097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42875" y="0"/>
            <a:ext cx="885825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ЖИЛОЙ РАЙОН ВЛАДИВОСТОКА В БУХТЕ ПАТРОКЛ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6434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строительство жилых домов общей площадью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420 000  кв.м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indent="450850" algn="just"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социальных объектов (школы, детские сады, поликлиники и т.д.),</a:t>
            </a:r>
          </a:p>
          <a:p>
            <a:pPr indent="450850" algn="just"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объектов транспортной и инженерной инфраструктуры,</a:t>
            </a:r>
          </a:p>
          <a:p>
            <a:pPr indent="450850" algn="just"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менее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70%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построенного жилья будет соответствовать параметрам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жилья экономического класса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2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0" y="62865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08275"/>
            <a:ext cx="43561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48263" y="2565400"/>
            <a:ext cx="3960812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04825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Инвестиции Фонда «РЖС» в коммуникации – 1 млрд. рублей</a:t>
            </a:r>
            <a:endParaRPr lang="ru-RU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2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75463" y="6492875"/>
            <a:ext cx="2133600" cy="365125"/>
          </a:xfrm>
        </p:spPr>
        <p:txBody>
          <a:bodyPr/>
          <a:lstStyle/>
          <a:p>
            <a:pPr>
              <a:defRPr/>
            </a:pPr>
            <a:fld id="{3D68A0D8-8E51-4254-A898-63A6EF80EAA3}" type="slidenum">
              <a:rPr lang="ru-RU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42875" y="50800"/>
            <a:ext cx="8858250" cy="7858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ХОД ЗАСТРОЙКИ БУХТЫ ПАТРОКЛ (СЕЙЧАС)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web-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камеры на сайте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fondrgs.ru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2" descr="\\Fileserver\дпирт\ФОТО\Патрокл\29.08\9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071938"/>
            <a:ext cx="29162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\\Fileserver\дпирт\ФОТО\Патрокл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350" y="857250"/>
            <a:ext cx="31686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6513" y="2500313"/>
            <a:ext cx="9144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0482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50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0482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50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048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1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возводится </a:t>
            </a:r>
            <a:r>
              <a:rPr lang="ru-RU" sz="21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привлечения бюджетного финансирования</a:t>
            </a:r>
            <a:endParaRPr lang="ru-RU" sz="210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048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1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1-я очередь строительства – </a:t>
            </a:r>
            <a:r>
              <a:rPr lang="ru-RU" sz="2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36 793 кв.м</a:t>
            </a:r>
            <a:r>
              <a:rPr lang="ru-RU" sz="2100" i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1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сдана до</a:t>
            </a:r>
            <a:r>
              <a:rPr lang="ru-RU" sz="20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конца 2011 г.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0" y="62865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9224" name="Picture 4" descr="H:\patrokol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15595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 descr="H:\patrokol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857250"/>
            <a:ext cx="2682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" descr="H:\patrokol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10038"/>
            <a:ext cx="28575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H:\patrokol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071938"/>
            <a:ext cx="32146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31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ХОД РЕАЛИЗАЦИИ ПРОЕКТА В ПОДМОСКОВНОЙ ИСТРЕ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0" y="62865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11</a:t>
            </a:r>
          </a:p>
        </p:txBody>
      </p:sp>
      <p:pic>
        <p:nvPicPr>
          <p:cNvPr id="10244" name="Picture 2" descr="H:\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2714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H:\i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809625"/>
            <a:ext cx="30400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:\i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738" y="785813"/>
            <a:ext cx="31162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H:\i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2714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H:\i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33813"/>
            <a:ext cx="31257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H:\i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57625"/>
            <a:ext cx="31257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513" y="2349500"/>
            <a:ext cx="9144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0482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50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0482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50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048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1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– </a:t>
            </a:r>
            <a:r>
              <a:rPr lang="ru-RU" sz="2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141 тыс. кв.м</a:t>
            </a:r>
            <a:r>
              <a:rPr lang="ru-RU" sz="2100" i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1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малоэтажного жилья экономкласса (</a:t>
            </a:r>
            <a:r>
              <a:rPr lang="ru-RU" sz="21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 га</a:t>
            </a:r>
            <a:r>
              <a:rPr lang="ru-RU" sz="21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indent="5048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1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1-я очередь строительства – </a:t>
            </a:r>
            <a:r>
              <a:rPr lang="ru-RU" sz="2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 тыс. кв.м</a:t>
            </a:r>
            <a:r>
              <a:rPr lang="ru-RU" sz="2100" i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1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сдана до</a:t>
            </a:r>
            <a:r>
              <a:rPr lang="ru-RU" sz="20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конца 2011 г.</a:t>
            </a:r>
          </a:p>
        </p:txBody>
      </p:sp>
    </p:spTree>
    <p:extLst>
      <p:ext uri="{BB962C8B-B14F-4D97-AF65-F5344CB8AC3E}">
        <p14:creationId xmlns:p14="http://schemas.microsoft.com/office/powerpoint/2010/main" xmlns="" val="4813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ДОМ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XXI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ВЕКА. </a:t>
            </a:r>
            <a:endParaRPr lang="ru-RU" sz="2400" b="1" baseline="30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387" name="TextBox 28"/>
          <p:cNvSpPr txBox="1">
            <a:spLocks noChangeArrowheads="1"/>
          </p:cNvSpPr>
          <p:nvPr/>
        </p:nvSpPr>
        <p:spPr bwMode="auto">
          <a:xfrm>
            <a:off x="0" y="62865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12</a:t>
            </a:r>
          </a:p>
        </p:txBody>
      </p:sp>
      <p:pic>
        <p:nvPicPr>
          <p:cNvPr id="16392" name="Picture 7" descr="H:\0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938" y="4293096"/>
            <a:ext cx="56356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6" descr="H:\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26" y="4293096"/>
            <a:ext cx="55006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836712"/>
            <a:ext cx="885698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	</a:t>
            </a:r>
            <a:r>
              <a:rPr lang="ru-RU" sz="1600" dirty="0" smtClean="0"/>
              <a:t>Ежегодное проведение </a:t>
            </a:r>
            <a:r>
              <a:rPr lang="ru-RU" sz="1600" dirty="0"/>
              <a:t>совместно с Союзом архитекторов России </a:t>
            </a:r>
            <a:r>
              <a:rPr lang="ru-RU" sz="1600" dirty="0" smtClean="0"/>
              <a:t>конкурса </a:t>
            </a:r>
            <a:r>
              <a:rPr lang="ru-RU" sz="1600" dirty="0"/>
              <a:t>на лучший архитектурный проект малоэтажного </a:t>
            </a:r>
            <a:r>
              <a:rPr lang="ru-RU" sz="1600" dirty="0" err="1"/>
              <a:t>энергоэффективного</a:t>
            </a:r>
            <a:r>
              <a:rPr lang="ru-RU" sz="1600" dirty="0"/>
              <a:t> жилища экономического класса «Дом XXI века». </a:t>
            </a:r>
            <a:endParaRPr lang="ru-RU" sz="1600" dirty="0" smtClean="0"/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ea typeface="Calibri"/>
                <a:cs typeface="Times New Roman"/>
              </a:rPr>
              <a:t>	Формирование </a:t>
            </a:r>
            <a:r>
              <a:rPr lang="ru-RU" sz="1600" dirty="0">
                <a:ea typeface="Calibri"/>
                <a:cs typeface="Times New Roman"/>
              </a:rPr>
              <a:t>библиотеки типовой проектной документации малоэтажных, </a:t>
            </a:r>
            <a:r>
              <a:rPr lang="ru-RU" sz="1600" dirty="0" err="1">
                <a:ea typeface="Calibri"/>
                <a:cs typeface="Times New Roman"/>
              </a:rPr>
              <a:t>среднеэтажных</a:t>
            </a:r>
            <a:r>
              <a:rPr lang="ru-RU" sz="1600" dirty="0">
                <a:ea typeface="Calibri"/>
                <a:cs typeface="Times New Roman"/>
              </a:rPr>
              <a:t> и многоэтажных жилых домов экономического класса. 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6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a typeface="Calibri"/>
                <a:cs typeface="Times New Roman"/>
              </a:rPr>
              <a:t>1. Архитектурный </a:t>
            </a:r>
            <a:r>
              <a:rPr lang="ru-RU" sz="1600" dirty="0">
                <a:ea typeface="Calibri"/>
                <a:cs typeface="Times New Roman"/>
              </a:rPr>
              <a:t>конкурс «Дом 21 века</a:t>
            </a:r>
            <a:r>
              <a:rPr lang="ru-RU" sz="1600" dirty="0" smtClean="0">
                <a:ea typeface="Calibri"/>
                <a:cs typeface="Times New Roman"/>
              </a:rPr>
              <a:t>» - 75 участников</a:t>
            </a:r>
          </a:p>
          <a:p>
            <a:pPr algn="just"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a typeface="Calibri"/>
                <a:cs typeface="Times New Roman"/>
              </a:rPr>
              <a:t>2. Второй </a:t>
            </a:r>
            <a:r>
              <a:rPr lang="ru-RU" sz="1600" dirty="0">
                <a:ea typeface="Calibri"/>
                <a:cs typeface="Times New Roman"/>
              </a:rPr>
              <a:t>архитектурный конкурс «Дом 21 века</a:t>
            </a:r>
            <a:r>
              <a:rPr lang="ru-RU" sz="1600" dirty="0" smtClean="0">
                <a:ea typeface="Calibri"/>
                <a:cs typeface="Times New Roman"/>
              </a:rPr>
              <a:t>» - 20 участников</a:t>
            </a:r>
          </a:p>
          <a:p>
            <a:pPr algn="just"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a typeface="Calibri"/>
                <a:cs typeface="Times New Roman"/>
              </a:rPr>
              <a:t>3. Третий </a:t>
            </a:r>
            <a:r>
              <a:rPr lang="ru-RU" sz="1600" dirty="0">
                <a:ea typeface="Calibri"/>
                <a:cs typeface="Times New Roman"/>
              </a:rPr>
              <a:t>архитектурный конкурс «Дом 21 века</a:t>
            </a:r>
            <a:r>
              <a:rPr lang="ru-RU" sz="1600" dirty="0" smtClean="0">
                <a:ea typeface="Calibri"/>
                <a:cs typeface="Times New Roman"/>
              </a:rPr>
              <a:t>» - 30 участников</a:t>
            </a:r>
            <a:endParaRPr lang="ru-RU" sz="1600" dirty="0">
              <a:ea typeface="Calibri"/>
              <a:cs typeface="Times New Roman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8253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:\00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571750"/>
            <a:ext cx="650081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ДОМ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XXI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ВЕКА. </a:t>
            </a:r>
            <a:endParaRPr lang="ru-RU" sz="2400" b="1" baseline="30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7412" name="TextBox 28"/>
          <p:cNvSpPr txBox="1">
            <a:spLocks noChangeArrowheads="1"/>
          </p:cNvSpPr>
          <p:nvPr/>
        </p:nvSpPr>
        <p:spPr bwMode="auto">
          <a:xfrm>
            <a:off x="0" y="62865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</a:rPr>
              <a:t>1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17413" name="Picture 2" descr="H:\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58229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H:\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50006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H:\000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58499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754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7857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Применение «Зеленых стандартов» энергосберегающих технологий и другие требования Фонда</a:t>
            </a:r>
            <a:endParaRPr lang="ru-RU" sz="2400" b="1" baseline="30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286520"/>
            <a:ext cx="92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14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7652" y="1643050"/>
            <a:ext cx="5072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Blip>
                <a:blip r:embed="rId2"/>
              </a:buBlip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Минимизация негативного воздействия объекта недвижимости на окружающую среду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Blip>
                <a:blip r:embed="rId2"/>
              </a:buBlip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Внедрение технологий </a:t>
            </a:r>
            <a:r>
              <a:rPr lang="ru-R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и ресурсосбережения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Повышение комфортности и </a:t>
            </a:r>
            <a:r>
              <a:rPr lang="ru-R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экологичности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проживания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Blip>
                <a:blip r:embed="rId2"/>
              </a:buBlip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Внедрение отдельных элементов «Умного дома»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Blip>
                <a:blip r:embed="rId2"/>
              </a:buBlip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Использование систем учета энергоресурсов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Blip>
                <a:blip r:embed="rId2"/>
              </a:buBlip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Обеспечение энергосбережения.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Картинка 18 из 516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7969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2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0"/>
            <a:ext cx="885825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ПРЕДОСТАВЛЕНИЕ ЗЕМЕЛЬНЫХ УЧАСТКОВ ЖСК</a:t>
            </a:r>
            <a:endParaRPr lang="ru-RU" sz="2400" b="1" baseline="30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TextBox 28"/>
          <p:cNvSpPr txBox="1">
            <a:spLocks noChangeArrowheads="1"/>
          </p:cNvSpPr>
          <p:nvPr/>
        </p:nvSpPr>
        <p:spPr bwMode="auto">
          <a:xfrm>
            <a:off x="0" y="62865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</a:rPr>
              <a:t>1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76138" y="1191235"/>
            <a:ext cx="505995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Фонд вправе бесплатно предоставлять </a:t>
            </a:r>
            <a:r>
              <a:rPr lang="ru-RU" dirty="0"/>
              <a:t>земельные участки </a:t>
            </a:r>
            <a:r>
              <a:rPr lang="ru-RU" dirty="0" smtClean="0"/>
              <a:t>жилищно-строительным кооперативам в </a:t>
            </a:r>
            <a:r>
              <a:rPr lang="ru-RU" dirty="0"/>
              <a:t>безвозмездное и бессрочное пользование под </a:t>
            </a:r>
            <a:r>
              <a:rPr lang="ru-RU" dirty="0" smtClean="0"/>
              <a:t>строительство жилья.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dirty="0" smtClean="0"/>
              <a:t>Фонд будет </a:t>
            </a:r>
            <a:r>
              <a:rPr lang="ru-RU" dirty="0"/>
              <a:t>оказывать содействие кооперативам в подключении построенного жилья к сетям инженерно-технического обеспечения, а также безвозмездно передавать кооперативам архитектурные проекты и проектную документацию объектов жилищного строительства, являющиеся собственностью Фонда «РЖС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0909" y="2373273"/>
            <a:ext cx="288031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01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25" y="0"/>
            <a:ext cx="885825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ПОДДЕРЖКА ОТЕЧЕСТВЕННОЙ НАУКИ</a:t>
            </a:r>
            <a:endParaRPr lang="ru-RU" sz="2400" b="1" baseline="30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TextBox 28"/>
          <p:cNvSpPr txBox="1">
            <a:spLocks noChangeArrowheads="1"/>
          </p:cNvSpPr>
          <p:nvPr/>
        </p:nvSpPr>
        <p:spPr bwMode="auto">
          <a:xfrm>
            <a:off x="0" y="62865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</a:rPr>
              <a:t>1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0" y="857250"/>
            <a:ext cx="52863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prstClr val="black"/>
                </a:solidFill>
              </a:rPr>
              <a:t>ЖИЛИЩНО-СТРОИТЕЛЬНЫЙ КООПЕРАТИВ ДЛЯ МОЛОДЫХ УЧЕНЫХ СО РАН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prstClr val="black"/>
              </a:solidFill>
            </a:endParaRPr>
          </a:p>
          <a:p>
            <a:pPr marL="742950" lvl="1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Поселок Каинская заимка (169 га). В 2011 г. Фонд «РЖС» проводит архитектурный конкурс «ДОМ </a:t>
            </a:r>
            <a:r>
              <a:rPr lang="en-US" dirty="0" smtClean="0">
                <a:solidFill>
                  <a:prstClr val="black"/>
                </a:solidFill>
              </a:rPr>
              <a:t>XXI </a:t>
            </a:r>
            <a:r>
              <a:rPr lang="ru-RU" dirty="0" smtClean="0">
                <a:solidFill>
                  <a:prstClr val="black"/>
                </a:solidFill>
              </a:rPr>
              <a:t>века» по домам для Сибирского региона и градостроительный конкурс. В конкурсах приняло участие свыше 20 проектных институтов и архитектурных мастерских со всей России.</a:t>
            </a:r>
          </a:p>
          <a:p>
            <a:pPr marL="742950" lvl="1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30 августа 2011 года Попечительский совет Фонда «РЖС» принял решение </a:t>
            </a:r>
            <a:r>
              <a:rPr lang="ru-RU" b="1" dirty="0" smtClean="0">
                <a:solidFill>
                  <a:prstClr val="black"/>
                </a:solidFill>
              </a:rPr>
              <a:t>предоставить социальную выплату молодым ученым</a:t>
            </a:r>
            <a:r>
              <a:rPr lang="ru-RU" dirty="0" smtClean="0">
                <a:solidFill>
                  <a:prstClr val="black"/>
                </a:solidFill>
              </a:rPr>
              <a:t> в размере от стоимости 33 </a:t>
            </a:r>
            <a:r>
              <a:rPr lang="ru-RU" dirty="0" err="1" smtClean="0">
                <a:solidFill>
                  <a:prstClr val="black"/>
                </a:solidFill>
              </a:rPr>
              <a:t>кв.м</a:t>
            </a:r>
            <a:r>
              <a:rPr lang="ru-RU" dirty="0" smtClean="0">
                <a:solidFill>
                  <a:prstClr val="black"/>
                </a:solidFill>
              </a:rPr>
              <a:t>. жилья по ценам </a:t>
            </a:r>
            <a:r>
              <a:rPr lang="ru-RU" dirty="0" err="1" smtClean="0">
                <a:solidFill>
                  <a:prstClr val="black"/>
                </a:solidFill>
              </a:rPr>
              <a:t>Минрегиона</a:t>
            </a:r>
            <a:r>
              <a:rPr lang="ru-RU" dirty="0" smtClean="0">
                <a:solidFill>
                  <a:prstClr val="black"/>
                </a:solidFill>
              </a:rPr>
              <a:t>. На эти цели предполагается выделить до       </a:t>
            </a:r>
            <a:r>
              <a:rPr lang="ru-RU" b="1" dirty="0" smtClean="0">
                <a:solidFill>
                  <a:prstClr val="black"/>
                </a:solidFill>
              </a:rPr>
              <a:t>220 млн. рублей</a:t>
            </a:r>
            <a:r>
              <a:rPr lang="ru-RU" dirty="0" smtClean="0">
                <a:solidFill>
                  <a:prstClr val="black"/>
                </a:solidFill>
              </a:rPr>
              <a:t> из средств Фонда «РЖС».</a:t>
            </a:r>
          </a:p>
          <a:p>
            <a:pPr marL="742950" lvl="1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Фонд работает во взаимодействии с Российской академией наук и Советом молодых ученых РАН</a:t>
            </a:r>
          </a:p>
        </p:txBody>
      </p:sp>
      <p:pic>
        <p:nvPicPr>
          <p:cNvPr id="15365" name="Picture 2" descr="H:\grdkonku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571625"/>
            <a:ext cx="3556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2000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ПРЕДОСТАВЛЕНИЕ ЗЕМЕЛЬНЫХ УЧАСТКОВ ГРАЖДАНАМ ИМЕЮЩИМ 3-Х И БОЛЕЕ ДЕТЕЙ</a:t>
            </a:r>
            <a:endParaRPr lang="ru-RU" sz="2400" b="1" baseline="30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TextBox 28"/>
          <p:cNvSpPr txBox="1">
            <a:spLocks noChangeArrowheads="1"/>
          </p:cNvSpPr>
          <p:nvPr/>
        </p:nvSpPr>
        <p:spPr bwMode="auto">
          <a:xfrm>
            <a:off x="0" y="62865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</a:rPr>
              <a:t>1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400942" y="2276872"/>
            <a:ext cx="455590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Граждане</a:t>
            </a:r>
            <a:r>
              <a:rPr lang="ru-RU" dirty="0"/>
              <a:t>, имеющие 3-х и более детей, имеют право приобрести бесплатно, в том числе для индивидуального жилищного </a:t>
            </a:r>
            <a:r>
              <a:rPr lang="ru-RU" dirty="0" smtClean="0"/>
              <a:t>строительства земельные участки, находящиеся </a:t>
            </a:r>
            <a:r>
              <a:rPr lang="ru-RU" dirty="0"/>
              <a:t>в государственной или муниципальной собственности </a:t>
            </a:r>
            <a:r>
              <a:rPr lang="ru-RU" dirty="0" smtClean="0"/>
              <a:t>в </a:t>
            </a:r>
            <a:r>
              <a:rPr lang="ru-RU" dirty="0"/>
              <a:t>случаях и в порядке, которые установлены законами субъектов РФ. 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17410" name="Picture 2" descr="Картинка 466 из 1250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76501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44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7857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36699"/>
                </a:solidFill>
                <a:cs typeface="Arial" pitchFamily="34" charset="0"/>
              </a:rPr>
              <a:t>СОЗДАНИЕ БЛАГОПРИЯТНОЙ СРЕДЫ ЖИЗНЕДЕЯТЕЛЬНОСТИ</a:t>
            </a:r>
            <a:endParaRPr lang="ru-RU" sz="2400" b="1" baseline="30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286520"/>
            <a:ext cx="92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2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2786058"/>
            <a:ext cx="2297907" cy="1723431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2000232" y="1357298"/>
            <a:ext cx="1267538" cy="1135869"/>
            <a:chOff x="1785917" y="1428736"/>
            <a:chExt cx="1267538" cy="113586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5918" y="1428736"/>
              <a:ext cx="1267537" cy="85270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785917" y="2287606"/>
              <a:ext cx="1267538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Д</a:t>
              </a:r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етские сады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042175" y="2604647"/>
            <a:ext cx="1173163" cy="1252981"/>
            <a:chOff x="5929322" y="1473948"/>
            <a:chExt cx="1173163" cy="125298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9322" y="1473948"/>
              <a:ext cx="1173163" cy="95156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929322" y="2449930"/>
              <a:ext cx="1173163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Магазины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000892" y="4008573"/>
            <a:ext cx="1258692" cy="1134939"/>
            <a:chOff x="7620000" y="3214002"/>
            <a:chExt cx="1258692" cy="113493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0000" y="3214002"/>
              <a:ext cx="1258692" cy="86516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643834" y="4071942"/>
              <a:ext cx="1205651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Парки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72132" y="4620693"/>
            <a:ext cx="1581149" cy="1451513"/>
            <a:chOff x="6504509" y="4422823"/>
            <a:chExt cx="1581149" cy="14515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580" y="4422823"/>
              <a:ext cx="708421" cy="94456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504509" y="5412671"/>
              <a:ext cx="1581149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Медицинские учреждения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572000" y="5096173"/>
            <a:ext cx="928694" cy="1118909"/>
            <a:chOff x="4919963" y="4857760"/>
            <a:chExt cx="928694" cy="111890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190" y="4857760"/>
              <a:ext cx="862104" cy="8419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919963" y="5699670"/>
              <a:ext cx="928694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Экология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571736" y="5016449"/>
            <a:ext cx="1571636" cy="1198633"/>
            <a:chOff x="2617402" y="4857760"/>
            <a:chExt cx="1571636" cy="119863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57488" y="4857760"/>
              <a:ext cx="1087933" cy="7252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617402" y="5594728"/>
              <a:ext cx="1571636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Транспортная инфраструктура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142976" y="4143380"/>
            <a:ext cx="1264608" cy="1134255"/>
            <a:chOff x="500034" y="4214818"/>
            <a:chExt cx="1264608" cy="1134255"/>
          </a:xfrm>
        </p:grpSpPr>
        <p:sp>
          <p:nvSpPr>
            <p:cNvPr id="24" name="TextBox 23"/>
            <p:cNvSpPr txBox="1"/>
            <p:nvPr/>
          </p:nvSpPr>
          <p:spPr>
            <a:xfrm>
              <a:off x="532030" y="5072074"/>
              <a:ext cx="1232612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Дороги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0034" y="4214818"/>
              <a:ext cx="1264608" cy="83713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714744" y="1132494"/>
            <a:ext cx="1405276" cy="1153498"/>
            <a:chOff x="3752780" y="1143723"/>
            <a:chExt cx="1405276" cy="1153498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52780" y="1143723"/>
              <a:ext cx="1390724" cy="92795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767331" y="2020222"/>
              <a:ext cx="1390725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Рабочие места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00760" y="1214422"/>
            <a:ext cx="892122" cy="1357322"/>
            <a:chOff x="7680378" y="1666875"/>
            <a:chExt cx="892122" cy="135732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80378" y="1666875"/>
              <a:ext cx="892122" cy="109936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680378" y="2747198"/>
              <a:ext cx="887360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Школы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928662" y="2571744"/>
            <a:ext cx="991001" cy="1348569"/>
            <a:chOff x="510900" y="2571744"/>
            <a:chExt cx="991001" cy="134856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945" b="5463"/>
            <a:stretch/>
          </p:blipFill>
          <p:spPr>
            <a:xfrm>
              <a:off x="571472" y="2571744"/>
              <a:ext cx="930429" cy="105279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10900" y="3643314"/>
              <a:ext cx="989266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ЖКХ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680378" y="2844238"/>
            <a:ext cx="887360" cy="2462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школы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4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БЛАГОПРИЯТНЫЕ УСЛОВИЯ ДЛЯ ПРОИЗВОДСТВА СТРОИТЕЛЬНЫХ МАТЕРИАЛОВ, КОМПОНЕНТОВ И ОБОРУДОВАНИЯ 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РОССИИ</a:t>
            </a:r>
            <a:endParaRPr lang="ru-RU" sz="2400" b="1" baseline="30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286520"/>
            <a:ext cx="92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ru-RU" sz="2800" dirty="0" smtClean="0">
                <a:solidFill>
                  <a:schemeClr val="bg1"/>
                </a:solidFill>
              </a:rPr>
              <a:t>8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7012" y="1268760"/>
            <a:ext cx="54726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dirty="0"/>
              <a:t>Фонд РЖС обеспечивает </a:t>
            </a:r>
            <a:r>
              <a:rPr lang="ru-RU" dirty="0" smtClean="0"/>
              <a:t>следующую </a:t>
            </a:r>
            <a:r>
              <a:rPr lang="ru-RU" dirty="0"/>
              <a:t>поддержку </a:t>
            </a:r>
            <a:r>
              <a:rPr lang="ru-RU" dirty="0" smtClean="0"/>
              <a:t>производителей современных </a:t>
            </a:r>
            <a:r>
              <a:rPr lang="ru-RU" dirty="0"/>
              <a:t>строительных </a:t>
            </a:r>
            <a:r>
              <a:rPr lang="ru-RU" dirty="0" smtClean="0"/>
              <a:t>материалов</a:t>
            </a:r>
            <a:r>
              <a:rPr lang="ru-RU" dirty="0"/>
              <a:t>, компонентов и </a:t>
            </a:r>
            <a:r>
              <a:rPr lang="ru-RU" dirty="0" smtClean="0"/>
              <a:t>оборудования </a:t>
            </a:r>
            <a:r>
              <a:rPr lang="ru-RU" dirty="0"/>
              <a:t>в </a:t>
            </a:r>
            <a:r>
              <a:rPr lang="ru-RU" dirty="0" smtClean="0"/>
              <a:t>России: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ru-RU" dirty="0" smtClean="0"/>
              <a:t>Развитие </a:t>
            </a:r>
            <a:r>
              <a:rPr lang="ru-RU" dirty="0"/>
              <a:t>гибких условий </a:t>
            </a:r>
            <a:r>
              <a:rPr lang="ru-RU" dirty="0" smtClean="0"/>
              <a:t>оплаты (в </a:t>
            </a:r>
            <a:r>
              <a:rPr lang="ru-RU" dirty="0"/>
              <a:t>зависимости от </a:t>
            </a:r>
            <a:r>
              <a:rPr lang="ru-RU" dirty="0" smtClean="0"/>
              <a:t>строительного сценария</a:t>
            </a:r>
            <a:r>
              <a:rPr lang="ru-RU" dirty="0"/>
              <a:t>) для аукциона по </a:t>
            </a:r>
            <a:r>
              <a:rPr lang="ru-RU" dirty="0" smtClean="0"/>
              <a:t>приобретению </a:t>
            </a:r>
            <a:r>
              <a:rPr lang="ru-RU" dirty="0"/>
              <a:t>земельных </a:t>
            </a:r>
            <a:r>
              <a:rPr lang="ru-RU" dirty="0" smtClean="0"/>
              <a:t>участков под </a:t>
            </a:r>
            <a:r>
              <a:rPr lang="ru-RU" dirty="0"/>
              <a:t>промышленное </a:t>
            </a:r>
            <a:r>
              <a:rPr lang="ru-RU" dirty="0" smtClean="0"/>
              <a:t>строительство;</a:t>
            </a:r>
          </a:p>
          <a:p>
            <a:pPr marL="742950" lvl="1" indent="-285750" algn="just">
              <a:buFont typeface="Wingdings" pitchFamily="2" charset="2"/>
              <a:buChar char="§"/>
            </a:pPr>
            <a:endParaRPr lang="ru-RU" dirty="0" smtClean="0"/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ru-RU" dirty="0" smtClean="0"/>
              <a:t>Помощь </a:t>
            </a:r>
            <a:r>
              <a:rPr lang="ru-RU" dirty="0"/>
              <a:t>в развитии </a:t>
            </a:r>
            <a:r>
              <a:rPr lang="ru-RU" dirty="0" smtClean="0"/>
              <a:t>промышленных </a:t>
            </a:r>
            <a:r>
              <a:rPr lang="ru-RU" dirty="0"/>
              <a:t>районов через </a:t>
            </a:r>
            <a:r>
              <a:rPr lang="ru-RU" dirty="0" smtClean="0"/>
              <a:t>строительство </a:t>
            </a:r>
            <a:r>
              <a:rPr lang="ru-RU" dirty="0"/>
              <a:t>новых </a:t>
            </a:r>
            <a:r>
              <a:rPr lang="ru-RU" dirty="0" smtClean="0"/>
              <a:t>инженерных коммуникаций </a:t>
            </a:r>
            <a:r>
              <a:rPr lang="ru-RU" dirty="0"/>
              <a:t>и </a:t>
            </a:r>
            <a:r>
              <a:rPr lang="ru-RU" dirty="0" smtClean="0"/>
              <a:t>транспортной инфраструктуры;</a:t>
            </a:r>
          </a:p>
          <a:p>
            <a:pPr marL="742950" lvl="1" indent="-285750" algn="just">
              <a:buFont typeface="Wingdings" pitchFamily="2" charset="2"/>
              <a:buChar char="§"/>
            </a:pPr>
            <a:endParaRPr lang="ru-RU" dirty="0" smtClean="0"/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ru-RU" dirty="0" smtClean="0"/>
              <a:t>Продвижение строительства материалов</a:t>
            </a:r>
            <a:r>
              <a:rPr lang="ru-RU" dirty="0"/>
              <a:t>, компонентов </a:t>
            </a:r>
            <a:r>
              <a:rPr lang="ru-RU" dirty="0" smtClean="0"/>
              <a:t>и оборудования</a:t>
            </a:r>
            <a:r>
              <a:rPr lang="ru-RU" dirty="0"/>
              <a:t>, </a:t>
            </a:r>
            <a:r>
              <a:rPr lang="ru-RU" dirty="0" smtClean="0"/>
              <a:t>производимых в России.</a:t>
            </a:r>
            <a:endParaRPr lang="ru-RU" dirty="0"/>
          </a:p>
        </p:txBody>
      </p:sp>
      <p:pic>
        <p:nvPicPr>
          <p:cNvPr id="18434" name="Picture 2" descr="Картинка 191 из 413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9819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109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400"/>
            <a:ext cx="9108503" cy="830987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</a:rPr>
              <a:t>ЕДИНАЯ ИНФОРМАЦИОННО АНАЛИТИЧЕСКАЯ СИСТЕМА </a:t>
            </a:r>
            <a:endParaRPr lang="ru-RU" sz="2400" b="1" dirty="0" smtClean="0">
              <a:solidFill>
                <a:srgbClr val="4F81BD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ФОНДА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</a:rPr>
              <a:t>«РЖС»</a:t>
            </a:r>
            <a:endParaRPr lang="ru-RU" sz="24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354013" y="806450"/>
            <a:ext cx="85391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746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pitchFamily="34" charset="0"/>
              </a:rPr>
              <a:t>Решаемые задачи: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Мониторинг обеспеченности населения жильем – индикатора потребности населения субъекта Российской Федерации в жилье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Мониторинг доступности жилья – индикатора возможности населения субъекта Российской Федерации при текущем уровне доходов приобретать жилье по рыночным ценам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Возможность целенаправленного поиска земельных участков, их анализа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Оценка потребности в производстве стройматериалов и его рентабельности</a:t>
            </a:r>
          </a:p>
        </p:txBody>
      </p:sp>
      <p:grpSp>
        <p:nvGrpSpPr>
          <p:cNvPr id="19460" name="Группа 9"/>
          <p:cNvGrpSpPr>
            <a:grpSpLocks/>
          </p:cNvGrpSpPr>
          <p:nvPr/>
        </p:nvGrpSpPr>
        <p:grpSpPr bwMode="auto">
          <a:xfrm>
            <a:off x="71438" y="3357563"/>
            <a:ext cx="4214812" cy="2928937"/>
            <a:chOff x="615853" y="683444"/>
            <a:chExt cx="11545587" cy="7056784"/>
          </a:xfrm>
        </p:grpSpPr>
        <p:pic>
          <p:nvPicPr>
            <p:cNvPr id="1946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53" y="683444"/>
              <a:ext cx="11545587" cy="7056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Рисунок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11" y="3263032"/>
              <a:ext cx="3528392" cy="2088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1000125" y="6337300"/>
            <a:ext cx="41338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black"/>
                </a:solidFill>
                <a:latin typeface="Calibri" pitchFamily="34" charset="0"/>
              </a:rPr>
              <a:t>ЕДИНАЯ ИНФОРМАЦИОННО-АНАЛИТИЧЕСКАЯ СИСТЕМА</a:t>
            </a: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133350" y="6296025"/>
            <a:ext cx="661988" cy="49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19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03588"/>
            <a:ext cx="475138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2470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ОСНОВНЕ ЗАДАЧИ, КОТОРЫЕ РЕШАЕТ ФОНД</a:t>
            </a:r>
            <a:endParaRPr lang="ru-RU" sz="2400" b="1" baseline="30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TextBox 28"/>
          <p:cNvSpPr txBox="1">
            <a:spLocks noChangeArrowheads="1"/>
          </p:cNvSpPr>
          <p:nvPr/>
        </p:nvSpPr>
        <p:spPr bwMode="auto">
          <a:xfrm>
            <a:off x="0" y="62865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86506" y="1916832"/>
            <a:ext cx="474712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</a:rPr>
              <a:t>Решение государственной задачи по развитию жилищного строительство, приоритетно малоэтажного;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</a:rPr>
              <a:t>Поддержка производства строительных материалов;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</a:rPr>
              <a:t>Поддержка населения – обеспечение возможности приобретения доступного, экологически чистого жилья.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0" name="Picture 6" descr="Картинка 69 из 1302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0721" y="836712"/>
            <a:ext cx="1488486" cy="19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а 80 из 4102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942" y="2597537"/>
            <a:ext cx="2520280" cy="177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а 116 из 13021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531" y="4375446"/>
            <a:ext cx="2736304" cy="16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45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6286520"/>
            <a:ext cx="92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21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99698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29482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78579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ЦЕЛИ И ЗАДАЧИ ФОНДА «РЖС»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86520"/>
            <a:ext cx="92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3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25513"/>
            <a:ext cx="4579218" cy="1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93900" y="912565"/>
            <a:ext cx="43060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</a:pPr>
            <a:r>
              <a:rPr lang="ru-RU" b="1" dirty="0">
                <a:latin typeface="Calibri" pitchFamily="34" charset="0"/>
              </a:rPr>
              <a:t>Содействие развитию</a:t>
            </a:r>
            <a:r>
              <a:rPr lang="ru-RU" dirty="0">
                <a:latin typeface="Calibri" pitchFamily="34" charset="0"/>
              </a:rPr>
              <a:t>:</a:t>
            </a:r>
            <a:endParaRPr lang="en-US" dirty="0"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b="1" u="sng" dirty="0">
                <a:solidFill>
                  <a:srgbClr val="C00000"/>
                </a:solidFill>
                <a:latin typeface="Calibri" pitchFamily="34" charset="0"/>
              </a:rPr>
              <a:t>жилищного строительства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, преимущественно жилья </a:t>
            </a:r>
            <a:r>
              <a:rPr lang="ru-RU" b="1" dirty="0" err="1">
                <a:solidFill>
                  <a:srgbClr val="C00000"/>
                </a:solidFill>
                <a:latin typeface="Calibri" pitchFamily="34" charset="0"/>
              </a:rPr>
              <a:t>экономкласса</a:t>
            </a:r>
            <a:r>
              <a:rPr lang="ru-RU" dirty="0">
                <a:latin typeface="Calibri" pitchFamily="34" charset="0"/>
              </a:rPr>
              <a:t>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транспортной и инженерной инфраструктуры;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производства строительных материалов, конструкций.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96850" y="3157736"/>
            <a:ext cx="86328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</a:pPr>
            <a:r>
              <a:rPr lang="ru-RU" b="1" dirty="0">
                <a:latin typeface="Calibri" pitchFamily="34" charset="0"/>
              </a:rPr>
              <a:t>Содействие созданию</a:t>
            </a:r>
            <a:r>
              <a:rPr lang="ru-RU" dirty="0">
                <a:latin typeface="Calibri" pitchFamily="34" charset="0"/>
              </a:rPr>
              <a:t>:</a:t>
            </a:r>
            <a:endParaRPr lang="en-US" dirty="0"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объектов социальной инфраструктуры;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промышленных парков, </a:t>
            </a:r>
            <a:r>
              <a:rPr lang="ru-RU" dirty="0" smtClean="0">
                <a:latin typeface="Calibri" pitchFamily="34" charset="0"/>
              </a:rPr>
              <a:t>технопарков</a:t>
            </a:r>
            <a:r>
              <a:rPr lang="ru-RU" dirty="0">
                <a:latin typeface="Calibri" pitchFamily="34" charset="0"/>
              </a:rPr>
              <a:t>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бизнес-инкубаторов, студенческих </a:t>
            </a:r>
            <a:r>
              <a:rPr lang="ru-RU" dirty="0" smtClean="0">
                <a:latin typeface="Calibri" pitchFamily="34" charset="0"/>
              </a:rPr>
              <a:t>общежитий; </a:t>
            </a:r>
            <a:endParaRPr lang="ru-RU" dirty="0"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иных объектов.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7325" y="4725144"/>
            <a:ext cx="86328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</a:pPr>
            <a:r>
              <a:rPr lang="ru-RU" b="1" dirty="0">
                <a:latin typeface="Calibri" pitchFamily="34" charset="0"/>
              </a:rPr>
              <a:t>Помощь застройщикам и гражданам</a:t>
            </a:r>
            <a:r>
              <a:rPr lang="ru-RU" dirty="0">
                <a:latin typeface="Calibri" pitchFamily="34" charset="0"/>
              </a:rPr>
              <a:t>:</a:t>
            </a:r>
            <a:endParaRPr lang="en-US" dirty="0"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меры по стимулированию спроса на жилье;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бесплатная передача земель под нужды ЖСК;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содействие регионам в реализации программ бесплатного наделения земельными участками многодетных семей.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63800" y="2149475"/>
            <a:ext cx="3816350" cy="785813"/>
          </a:xfrm>
          <a:solidFill>
            <a:schemeClr val="accent1">
              <a:lumMod val="60000"/>
              <a:lumOff val="40000"/>
              <a:alpha val="48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953735"/>
                </a:solidFill>
                <a:cs typeface="Times New Roman" pitchFamily="18" charset="0"/>
              </a:rPr>
              <a:t>ФОНД ВЗАИМОДЕЙСТВУЕТ</a:t>
            </a:r>
            <a:endParaRPr lang="ru-RU" sz="2400" b="1" dirty="0" smtClean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0" y="6308725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5175"/>
            <a:ext cx="9144000" cy="1384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defRPr/>
            </a:pPr>
            <a:r>
              <a:rPr lang="ru-RU" sz="2800" dirty="0">
                <a:solidFill>
                  <a:prstClr val="black"/>
                </a:solidFill>
              </a:rPr>
              <a:t>Фонд «РЖС» создан на основании </a:t>
            </a:r>
            <a:r>
              <a:rPr lang="ru-RU" sz="2800" b="1" dirty="0">
                <a:solidFill>
                  <a:prstClr val="black"/>
                </a:solidFill>
              </a:rPr>
              <a:t>Федерального закона от 24 июля 2008 года № 161-ФЗ «О содействии развитию жилищного строительства»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125" name="Прямоугольник 11"/>
          <p:cNvSpPr>
            <a:spLocks noChangeArrowheads="1"/>
          </p:cNvSpPr>
          <p:nvPr/>
        </p:nvSpPr>
        <p:spPr bwMode="auto">
          <a:xfrm>
            <a:off x="684213" y="2924175"/>
            <a:ext cx="1584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7F8185"/>
                </a:solidFill>
                <a:latin typeface="Helios-Cond-Bold"/>
              </a:rPr>
              <a:t>ОРГАНЫ ВЛАСТИ</a:t>
            </a:r>
            <a:endParaRPr lang="ru-RU" sz="1200" smtClean="0">
              <a:solidFill>
                <a:prstClr val="black"/>
              </a:solidFill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508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008438"/>
            <a:ext cx="511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719" y="3201194"/>
            <a:ext cx="484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5445125"/>
            <a:ext cx="5619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551" y="3104357"/>
            <a:ext cx="5762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512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21300"/>
            <a:ext cx="7921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825" y="5445125"/>
            <a:ext cx="52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575" y="3124200"/>
            <a:ext cx="69691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388" y="3213100"/>
            <a:ext cx="5889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68863"/>
            <a:ext cx="647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175" y="4797425"/>
            <a:ext cx="790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35600"/>
            <a:ext cx="5905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Прямоугольник 25"/>
          <p:cNvSpPr>
            <a:spLocks noChangeArrowheads="1"/>
          </p:cNvSpPr>
          <p:nvPr/>
        </p:nvSpPr>
        <p:spPr bwMode="auto">
          <a:xfrm>
            <a:off x="250825" y="5300663"/>
            <a:ext cx="365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7F8185"/>
                </a:solidFill>
                <a:latin typeface="Helios-Cond-Bold"/>
              </a:rPr>
              <a:t>СУБЪЕКТЫ ЕСТЕСТВЕНЫХ МОНОПОЛИЙ</a:t>
            </a:r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5140" name="Прямоугольник 26"/>
          <p:cNvSpPr>
            <a:spLocks noChangeArrowheads="1"/>
          </p:cNvSpPr>
          <p:nvPr/>
        </p:nvSpPr>
        <p:spPr bwMode="auto">
          <a:xfrm>
            <a:off x="6183313" y="2935288"/>
            <a:ext cx="3068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7F8185"/>
                </a:solidFill>
                <a:latin typeface="Helios-Cond-Bold"/>
              </a:rPr>
              <a:t>ГОСУДАРСТВЕННЫЕ КОРПОРАЦИИ</a:t>
            </a:r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5141" name="Прямоугольник 27"/>
          <p:cNvSpPr>
            <a:spLocks noChangeArrowheads="1"/>
          </p:cNvSpPr>
          <p:nvPr/>
        </p:nvSpPr>
        <p:spPr bwMode="auto">
          <a:xfrm>
            <a:off x="6011863" y="4664075"/>
            <a:ext cx="3097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7F8185"/>
                </a:solidFill>
                <a:latin typeface="Helios-Cond-Bold"/>
              </a:rPr>
              <a:t>БАНКИ И ФИНАНСОВЫЕ ИНСТИТУТЫ</a:t>
            </a:r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5142" name="Прямоугольник 28"/>
          <p:cNvSpPr>
            <a:spLocks noChangeArrowheads="1"/>
          </p:cNvSpPr>
          <p:nvPr/>
        </p:nvSpPr>
        <p:spPr bwMode="auto">
          <a:xfrm>
            <a:off x="3635375" y="4941888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7F8185"/>
                </a:solidFill>
                <a:latin typeface="Helios-Cond-Bold"/>
              </a:rPr>
              <a:t>НЕКОММЕРЧЕСКИЕ, ПРОФЕССИОНАЛЬНЫЕ И НАУЧНЫЕ ОРГАНИЗАЦИИ</a:t>
            </a:r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5143" name="Прямоугольник 29"/>
          <p:cNvSpPr>
            <a:spLocks noChangeArrowheads="1"/>
          </p:cNvSpPr>
          <p:nvPr/>
        </p:nvSpPr>
        <p:spPr bwMode="auto">
          <a:xfrm>
            <a:off x="65088" y="3573463"/>
            <a:ext cx="14827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Федеральная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служба государственной регистрации, кадастра и картографии</a:t>
            </a:r>
          </a:p>
        </p:txBody>
      </p:sp>
      <p:sp>
        <p:nvSpPr>
          <p:cNvPr id="5144" name="Прямоугольник 30"/>
          <p:cNvSpPr>
            <a:spLocks noChangeArrowheads="1"/>
          </p:cNvSpPr>
          <p:nvPr/>
        </p:nvSpPr>
        <p:spPr bwMode="auto">
          <a:xfrm>
            <a:off x="1258888" y="3759200"/>
            <a:ext cx="1484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Счетная палата РФ</a:t>
            </a:r>
          </a:p>
        </p:txBody>
      </p:sp>
      <p:sp>
        <p:nvSpPr>
          <p:cNvPr id="5145" name="Прямоугольник 31"/>
          <p:cNvSpPr>
            <a:spLocks noChangeArrowheads="1"/>
          </p:cNvSpPr>
          <p:nvPr/>
        </p:nvSpPr>
        <p:spPr bwMode="auto">
          <a:xfrm>
            <a:off x="2411413" y="3811588"/>
            <a:ext cx="20431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Федеральная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служба финансово-бюджетного надзора</a:t>
            </a:r>
          </a:p>
        </p:txBody>
      </p:sp>
      <p:sp>
        <p:nvSpPr>
          <p:cNvPr id="5146" name="Прямоугольник 32"/>
          <p:cNvSpPr>
            <a:spLocks noChangeArrowheads="1"/>
          </p:cNvSpPr>
          <p:nvPr/>
        </p:nvSpPr>
        <p:spPr bwMode="auto">
          <a:xfrm>
            <a:off x="1276350" y="4592638"/>
            <a:ext cx="171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Федеральное агентство по управлению государственным имуществом</a:t>
            </a:r>
          </a:p>
        </p:txBody>
      </p:sp>
      <p:sp>
        <p:nvSpPr>
          <p:cNvPr id="5147" name="Прямоугольник 33"/>
          <p:cNvSpPr>
            <a:spLocks noChangeArrowheads="1"/>
          </p:cNvSpPr>
          <p:nvPr/>
        </p:nvSpPr>
        <p:spPr bwMode="auto">
          <a:xfrm>
            <a:off x="125413" y="4868863"/>
            <a:ext cx="1493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Министерство энергетики РФ</a:t>
            </a:r>
          </a:p>
        </p:txBody>
      </p:sp>
      <p:sp>
        <p:nvSpPr>
          <p:cNvPr id="5148" name="Прямоугольник 34"/>
          <p:cNvSpPr>
            <a:spLocks noChangeArrowheads="1"/>
          </p:cNvSpPr>
          <p:nvPr/>
        </p:nvSpPr>
        <p:spPr bwMode="auto">
          <a:xfrm>
            <a:off x="107950" y="6021388"/>
            <a:ext cx="1150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ОАО “ФСК ЕЭС”</a:t>
            </a:r>
          </a:p>
        </p:txBody>
      </p:sp>
      <p:sp>
        <p:nvSpPr>
          <p:cNvPr id="5149" name="Прямоугольник 35"/>
          <p:cNvSpPr>
            <a:spLocks noChangeArrowheads="1"/>
          </p:cNvSpPr>
          <p:nvPr/>
        </p:nvSpPr>
        <p:spPr bwMode="auto">
          <a:xfrm>
            <a:off x="1187450" y="5991225"/>
            <a:ext cx="1022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ОАО “Газпром”</a:t>
            </a:r>
          </a:p>
        </p:txBody>
      </p:sp>
      <p:sp>
        <p:nvSpPr>
          <p:cNvPr id="5150" name="Прямоугольник 36"/>
          <p:cNvSpPr>
            <a:spLocks noChangeArrowheads="1"/>
          </p:cNvSpPr>
          <p:nvPr/>
        </p:nvSpPr>
        <p:spPr bwMode="auto">
          <a:xfrm>
            <a:off x="6084888" y="3873500"/>
            <a:ext cx="163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Фонд содействия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реформированию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жилищно-коммунального хозяйства</a:t>
            </a:r>
          </a:p>
        </p:txBody>
      </p:sp>
      <p:sp>
        <p:nvSpPr>
          <p:cNvPr id="5151" name="Прямоугольник 37"/>
          <p:cNvSpPr>
            <a:spLocks noChangeArrowheads="1"/>
          </p:cNvSpPr>
          <p:nvPr/>
        </p:nvSpPr>
        <p:spPr bwMode="auto">
          <a:xfrm>
            <a:off x="7615238" y="5457825"/>
            <a:ext cx="1493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ОАО “Агентство по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ипотечному жилищному кредитованию”</a:t>
            </a:r>
          </a:p>
        </p:txBody>
      </p:sp>
      <p:sp>
        <p:nvSpPr>
          <p:cNvPr id="5152" name="Прямоугольник 38"/>
          <p:cNvSpPr>
            <a:spLocks noChangeArrowheads="1"/>
          </p:cNvSpPr>
          <p:nvPr/>
        </p:nvSpPr>
        <p:spPr bwMode="auto">
          <a:xfrm>
            <a:off x="3924300" y="5949950"/>
            <a:ext cx="1008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НП “НАМИКС”</a:t>
            </a:r>
          </a:p>
        </p:txBody>
      </p:sp>
      <p:sp>
        <p:nvSpPr>
          <p:cNvPr id="5153" name="Прямоугольник 39"/>
          <p:cNvSpPr>
            <a:spLocks noChangeArrowheads="1"/>
          </p:cNvSpPr>
          <p:nvPr/>
        </p:nvSpPr>
        <p:spPr bwMode="auto">
          <a:xfrm>
            <a:off x="3419475" y="2999581"/>
            <a:ext cx="2376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F8185"/>
                </a:solidFill>
                <a:latin typeface="Helios-Cond-Bold"/>
              </a:rPr>
              <a:t>АДМИНИСТРАЦИИ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F8185"/>
                </a:solidFill>
                <a:latin typeface="Helios-Cond-Bold"/>
              </a:rPr>
              <a:t>83 СУБЪЕКТОВ РФ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5154" name="Прямоугольник 41"/>
          <p:cNvSpPr>
            <a:spLocks noChangeArrowheads="1"/>
          </p:cNvSpPr>
          <p:nvPr/>
        </p:nvSpPr>
        <p:spPr bwMode="auto">
          <a:xfrm>
            <a:off x="2195513" y="6021388"/>
            <a:ext cx="876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ОАО “МРСК”</a:t>
            </a:r>
          </a:p>
        </p:txBody>
      </p:sp>
      <p:sp>
        <p:nvSpPr>
          <p:cNvPr id="5155" name="Заголовок 4"/>
          <p:cNvSpPr txBox="1">
            <a:spLocks/>
          </p:cNvSpPr>
          <p:nvPr/>
        </p:nvSpPr>
        <p:spPr bwMode="auto">
          <a:xfrm>
            <a:off x="0" y="5080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2D4E9E"/>
                </a:solidFill>
                <a:latin typeface="Calibri" pitchFamily="34" charset="0"/>
                <a:cs typeface="Times New Roman" pitchFamily="18" charset="0"/>
              </a:rPr>
              <a:t>МЕХАНИЗМ РАБОТЫ ФОНДА «РЖС» </a:t>
            </a:r>
            <a:endParaRPr lang="ru-RU" sz="2400" b="1" smtClean="0">
              <a:solidFill>
                <a:srgbClr val="376092"/>
              </a:solidFill>
              <a:cs typeface="Arial" pitchFamily="34" charset="0"/>
            </a:endParaRPr>
          </a:p>
        </p:txBody>
      </p:sp>
      <p:sp>
        <p:nvSpPr>
          <p:cNvPr id="5156" name="Прямоугольник 45"/>
          <p:cNvSpPr>
            <a:spLocks noChangeArrowheads="1"/>
          </p:cNvSpPr>
          <p:nvPr/>
        </p:nvSpPr>
        <p:spPr bwMode="auto">
          <a:xfrm>
            <a:off x="34925" y="2205038"/>
            <a:ext cx="237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7F8185"/>
                </a:solidFill>
                <a:latin typeface="Helios-Cond-Bold"/>
              </a:rPr>
              <a:t>ПРАВИТЕЛЬСТВО РОССИЙСКОЙ ФЕДЕРАЦИИ</a:t>
            </a:r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5157" name="Прямоугольник 46"/>
          <p:cNvSpPr>
            <a:spLocks noChangeArrowheads="1"/>
          </p:cNvSpPr>
          <p:nvPr/>
        </p:nvSpPr>
        <p:spPr bwMode="auto">
          <a:xfrm>
            <a:off x="6588125" y="2205038"/>
            <a:ext cx="237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7F8185"/>
                </a:solidFill>
                <a:latin typeface="Helios-Cond-Bold"/>
              </a:rPr>
              <a:t>ФЕДЕРАЛЬНОЕ СОБРАНИЕ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7F8185"/>
                </a:solidFill>
                <a:latin typeface="Helios-Cond-Bold"/>
              </a:rPr>
              <a:t>РОССИЙСКОЙ ФЕДЕРАЦИИ</a:t>
            </a:r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5158" name="Прямоугольник 47"/>
          <p:cNvSpPr>
            <a:spLocks noChangeArrowheads="1"/>
          </p:cNvSpPr>
          <p:nvPr/>
        </p:nvSpPr>
        <p:spPr bwMode="auto">
          <a:xfrm>
            <a:off x="5076825" y="5589588"/>
            <a:ext cx="149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</a:rPr>
              <a:t>Союз архитекторов России, РАН</a:t>
            </a:r>
          </a:p>
        </p:txBody>
      </p:sp>
    </p:spTree>
    <p:extLst>
      <p:ext uri="{BB962C8B-B14F-4D97-AF65-F5344CB8AC3E}">
        <p14:creationId xmlns:p14="http://schemas.microsoft.com/office/powerpoint/2010/main" xmlns="" val="17463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0" y="6308725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5</a:t>
            </a:r>
            <a:endParaRPr lang="ru-RU" sz="28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155" name="Заголовок 4"/>
          <p:cNvSpPr txBox="1">
            <a:spLocks/>
          </p:cNvSpPr>
          <p:nvPr/>
        </p:nvSpPr>
        <p:spPr bwMode="auto">
          <a:xfrm>
            <a:off x="0" y="5080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D4E9E"/>
                </a:solidFill>
                <a:latin typeface="Calibri" pitchFamily="34" charset="0"/>
                <a:cs typeface="Times New Roman" pitchFamily="18" charset="0"/>
              </a:rPr>
              <a:t>ЗАКЛЮЧЕНИЕ СОГЛАШЕНИЯ С АССОЦИАЦИЕЙ ИПОТЕЧНЫХ КОМПАНИЙ</a:t>
            </a:r>
            <a:endParaRPr lang="ru-RU" sz="2000" b="1" dirty="0" smtClean="0">
              <a:solidFill>
                <a:srgbClr val="376092"/>
              </a:solidFill>
              <a:cs typeface="Arial" pitchFamily="34" charset="0"/>
            </a:endParaRPr>
          </a:p>
        </p:txBody>
      </p:sp>
      <p:pic>
        <p:nvPicPr>
          <p:cNvPr id="1026" name="Picture 2" descr="C:\Documents and Settings\TihonovAU\Рабочий стол\handsh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2448272" cy="1611369"/>
          </a:xfrm>
          <a:prstGeom prst="rect">
            <a:avLst/>
          </a:prstGeom>
          <a:noFill/>
        </p:spPr>
      </p:pic>
      <p:pic>
        <p:nvPicPr>
          <p:cNvPr id="1027" name="Рисунок 1" descr="C:\Documents and Settings\TihonovAU\Рабочий стол\Безымянный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34239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TihonovAU\Рабочий стол\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980728"/>
            <a:ext cx="1584176" cy="598315"/>
          </a:xfrm>
          <a:prstGeom prst="rect">
            <a:avLst/>
          </a:prstGeom>
          <a:noFill/>
        </p:spPr>
      </p:pic>
      <p:sp>
        <p:nvSpPr>
          <p:cNvPr id="44" name="Равнобедренный треугольник 43"/>
          <p:cNvSpPr/>
          <p:nvPr/>
        </p:nvSpPr>
        <p:spPr>
          <a:xfrm rot="10800000">
            <a:off x="2195736" y="3501007"/>
            <a:ext cx="4752528" cy="7200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/>
              <a:t> </a:t>
            </a:r>
            <a:endParaRPr lang="ru-RU" sz="1400" b="1" baseline="300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526129" y="4077072"/>
            <a:ext cx="274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Кировская региональная </a:t>
            </a:r>
          </a:p>
          <a:p>
            <a:pPr algn="ctr"/>
            <a:r>
              <a:rPr lang="ru-RU" b="1" dirty="0" smtClean="0"/>
              <a:t>ипотечная корпорация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887355" y="4077072"/>
            <a:ext cx="2573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Ипотечная корпорация </a:t>
            </a:r>
          </a:p>
          <a:p>
            <a:pPr algn="ctr"/>
            <a:r>
              <a:rPr lang="ru-RU" b="1" dirty="0" smtClean="0"/>
              <a:t>С</a:t>
            </a:r>
            <a:r>
              <a:rPr lang="ru-RU" b="1" dirty="0" smtClean="0"/>
              <a:t>аратовской области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51520" y="4902259"/>
            <a:ext cx="3766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Земельные участки в </a:t>
            </a:r>
            <a:r>
              <a:rPr lang="ru-RU" sz="1200" b="1" dirty="0" smtClean="0"/>
              <a:t>г. Кирове</a:t>
            </a:r>
          </a:p>
          <a:p>
            <a:r>
              <a:rPr lang="ru-RU" sz="1200" dirty="0" smtClean="0"/>
              <a:t>Дата аукционов: </a:t>
            </a:r>
            <a:r>
              <a:rPr lang="ru-RU" sz="1200" b="1" dirty="0" smtClean="0"/>
              <a:t>09.02.2011</a:t>
            </a:r>
          </a:p>
          <a:p>
            <a:r>
              <a:rPr lang="ru-RU" sz="1200" dirty="0" smtClean="0"/>
              <a:t>Общая площадь участков: </a:t>
            </a:r>
            <a:r>
              <a:rPr lang="ru-RU" sz="1200" b="1" dirty="0" smtClean="0"/>
              <a:t>48,5 га</a:t>
            </a:r>
          </a:p>
          <a:p>
            <a:r>
              <a:rPr lang="ru-RU" sz="1200" dirty="0" smtClean="0"/>
              <a:t>Предполагаемый объем жилья: </a:t>
            </a:r>
            <a:r>
              <a:rPr lang="ru-RU" sz="1200" b="1" dirty="0" smtClean="0"/>
              <a:t>не менее 55 000 кв.м </a:t>
            </a:r>
            <a:endParaRPr lang="ru-RU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64088" y="4869160"/>
            <a:ext cx="3788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Земельный участок в </a:t>
            </a:r>
            <a:r>
              <a:rPr lang="ru-RU" sz="1200" b="1" dirty="0" smtClean="0"/>
              <a:t>г. Саратове</a:t>
            </a:r>
          </a:p>
          <a:p>
            <a:r>
              <a:rPr lang="ru-RU" sz="1200" dirty="0" smtClean="0"/>
              <a:t>Дата аукциона: </a:t>
            </a:r>
            <a:r>
              <a:rPr lang="ru-RU" sz="1200" b="1" dirty="0" smtClean="0"/>
              <a:t>23.09.2011</a:t>
            </a:r>
          </a:p>
          <a:p>
            <a:r>
              <a:rPr lang="ru-RU" sz="1200" dirty="0" smtClean="0"/>
              <a:t>Площадь участка: </a:t>
            </a:r>
            <a:r>
              <a:rPr lang="ru-RU" sz="1200" b="1" dirty="0" smtClean="0"/>
              <a:t>141 га</a:t>
            </a:r>
          </a:p>
          <a:p>
            <a:r>
              <a:rPr lang="ru-RU" sz="1200" dirty="0" smtClean="0"/>
              <a:t>Предполагаемый объем жилья: </a:t>
            </a:r>
            <a:r>
              <a:rPr lang="ru-RU" sz="1200" b="1" dirty="0" smtClean="0"/>
              <a:t>не менее 650 000 кв.м</a:t>
            </a:r>
            <a:endParaRPr lang="ru-RU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347864" y="3522493"/>
            <a:ext cx="243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РЕАЛИЗУЕМЫЕ ПРОЕКТЫ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7463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78581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ДЕЯТЕЛЬНОСТЬ ФОНДА «РЖС»: ОТ ВОВЛЕЧЕННЫХ ЗЕМЕЛЬНЫХ УЧАСТКОВ К СДАННЫМ ОБЪЕМАМ ЖИЛЬЯ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0" y="62865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5</a:t>
            </a:r>
            <a:endParaRPr lang="ru-RU" sz="28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34925" y="854075"/>
            <a:ext cx="88582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</a:pPr>
            <a:r>
              <a:rPr lang="ru-RU" sz="2000" b="1">
                <a:solidFill>
                  <a:prstClr val="black"/>
                </a:solidFill>
                <a:latin typeface="Calibri" pitchFamily="34" charset="0"/>
              </a:rPr>
              <a:t>Вовлечение земельных участков, находящихся в федеральной собственности, под жилищное и иное строительство</a:t>
            </a:r>
            <a:r>
              <a:rPr lang="ru-RU" sz="2000">
                <a:solidFill>
                  <a:prstClr val="black"/>
                </a:solidFill>
                <a:latin typeface="Calibri" pitchFamily="34" charset="0"/>
              </a:rPr>
              <a:t>:</a:t>
            </a:r>
            <a:endParaRPr lang="en-US" sz="2000">
              <a:solidFill>
                <a:prstClr val="black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прежде всего земли, которые правообладателями 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не используются, используются не по назначению</a:t>
            </a:r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; а также участки, ранее заявленные под жилищное строительство</a:t>
            </a: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;</a:t>
            </a:r>
            <a:endParaRPr lang="ru-RU" sz="1600">
              <a:solidFill>
                <a:prstClr val="black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Фондом вовлечено в оборот </a:t>
            </a: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369 </a:t>
            </a: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земельных участков в </a:t>
            </a: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53 </a:t>
            </a: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субъектах РФ, общей площадью </a:t>
            </a: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11 тыс. га</a:t>
            </a: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,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Фонду передано </a:t>
            </a: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239</a:t>
            </a: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 земельных участков (</a:t>
            </a: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7 тыс. га</a:t>
            </a: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) в </a:t>
            </a: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38</a:t>
            </a: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 субъектах РФ. </a:t>
            </a:r>
          </a:p>
          <a:p>
            <a:pPr lvl="1" algn="just" eaLnBrk="1" hangingPunct="1">
              <a:buFont typeface="Wingdings" pitchFamily="2" charset="2"/>
              <a:buChar char="§"/>
            </a:pPr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0" y="2781300"/>
            <a:ext cx="90360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</a:pPr>
            <a:r>
              <a:rPr lang="ru-RU" sz="2000" b="1">
                <a:solidFill>
                  <a:prstClr val="black"/>
                </a:solidFill>
                <a:latin typeface="Calibri" pitchFamily="34" charset="0"/>
              </a:rPr>
              <a:t>Предпродажная подготовка и проведение открытых аукционов на право застройки</a:t>
            </a:r>
            <a:r>
              <a:rPr lang="ru-RU">
                <a:solidFill>
                  <a:prstClr val="black"/>
                </a:solidFill>
                <a:latin typeface="Calibri" pitchFamily="34" charset="0"/>
              </a:rPr>
              <a:t>:</a:t>
            </a:r>
            <a:endParaRPr lang="en-US">
              <a:solidFill>
                <a:prstClr val="black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Оценка участка, кадастровое оформление, подготовка проектного задания, смена категории земель, проработка вопросов с коммунальной инфраструктурой, получение необходимых разрешений</a:t>
            </a: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;</a:t>
            </a:r>
            <a:endParaRPr lang="ru-RU" sz="1600">
              <a:solidFill>
                <a:prstClr val="black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Объявлены аукционы по 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119 земельным участкам </a:t>
            </a: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общей площадью </a:t>
            </a: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3052,68 га</a:t>
            </a: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, из которых по </a:t>
            </a: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87</a:t>
            </a: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 земельным участкам в </a:t>
            </a:r>
            <a:r>
              <a:rPr lang="ru-RU" sz="1600" b="1">
                <a:solidFill>
                  <a:prstClr val="black"/>
                </a:solidFill>
                <a:latin typeface="Calibri" pitchFamily="34" charset="0"/>
              </a:rPr>
              <a:t>22</a:t>
            </a:r>
            <a:r>
              <a:rPr lang="ru-RU" sz="1600">
                <a:solidFill>
                  <a:prstClr val="black"/>
                </a:solidFill>
                <a:latin typeface="Calibri" pitchFamily="34" charset="0"/>
              </a:rPr>
              <a:t> субъектах РФ подведены итоги.</a:t>
            </a:r>
          </a:p>
        </p:txBody>
      </p:sp>
      <p:sp>
        <p:nvSpPr>
          <p:cNvPr id="4102" name="TextBox 12"/>
          <p:cNvSpPr txBox="1">
            <a:spLocks noChangeArrowheads="1"/>
          </p:cNvSpPr>
          <p:nvPr/>
        </p:nvSpPr>
        <p:spPr bwMode="auto">
          <a:xfrm>
            <a:off x="-36513" y="4797424"/>
            <a:ext cx="91805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</a:rPr>
              <a:t>Контроль комплексного освоения и помощь застройщикам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:</a:t>
            </a: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sz="1600" b="1" dirty="0">
                <a:solidFill>
                  <a:srgbClr val="0070C0"/>
                </a:solidFill>
                <a:latin typeface="Calibri" pitchFamily="34" charset="0"/>
              </a:rPr>
              <a:t>Помощь с подведением инфраструктуры в соответствии с инвестиционной программой фонда и естественных монополий</a:t>
            </a:r>
            <a:r>
              <a:rPr lang="ru-RU" sz="1600" dirty="0">
                <a:solidFill>
                  <a:srgbClr val="0070C0"/>
                </a:solidFill>
                <a:latin typeface="Calibri" pitchFamily="34" charset="0"/>
              </a:rPr>
              <a:t>;</a:t>
            </a:r>
            <a:endParaRPr lang="ru-RU" sz="1600" dirty="0">
              <a:solidFill>
                <a:prstClr val="black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35 проектов комплексного освоения территории под жилищное строительство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</a:rPr>
              <a:t> уже реализуются на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58 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</a:rPr>
              <a:t>земельных участках Фонда (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</a:rPr>
              <a:t>2 154,92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</a:rPr>
              <a:t> га) в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17 регионах РФ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</a:rPr>
              <a:t>. </a:t>
            </a:r>
            <a:endParaRPr lang="ru-RU" sz="1500" b="1" dirty="0">
              <a:solidFill>
                <a:prstClr val="black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endParaRPr lang="ru-RU" sz="1600" dirty="0">
              <a:solidFill>
                <a:prstClr val="black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endParaRPr lang="ru-RU" sz="16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6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0" y="62865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3573463"/>
            <a:ext cx="8569325" cy="2538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589A"/>
                </a:solidFill>
              </a:rPr>
              <a:t>Сегодня общая площадь </a:t>
            </a:r>
            <a:r>
              <a:rPr lang="ru-RU" sz="2400" b="1" dirty="0">
                <a:solidFill>
                  <a:srgbClr val="00589A"/>
                </a:solidFill>
              </a:rPr>
              <a:t>проектируемого и строящегося жилья </a:t>
            </a:r>
            <a:r>
              <a:rPr lang="ru-RU" sz="2400" dirty="0">
                <a:solidFill>
                  <a:srgbClr val="00589A"/>
                </a:solidFill>
              </a:rPr>
              <a:t>на земельных участках Фонда составляет почти </a:t>
            </a:r>
            <a:r>
              <a:rPr lang="ru-RU" sz="2400" b="1" dirty="0">
                <a:solidFill>
                  <a:srgbClr val="C00000"/>
                </a:solidFill>
              </a:rPr>
              <a:t>7 млн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  <a:r>
              <a:rPr lang="ru-RU" sz="2400" b="1" dirty="0">
                <a:solidFill>
                  <a:srgbClr val="C00000"/>
                </a:solidFill>
              </a:rPr>
              <a:t> кв.м.</a:t>
            </a:r>
            <a:r>
              <a:rPr lang="ru-RU" sz="2400" dirty="0">
                <a:solidFill>
                  <a:srgbClr val="00589A"/>
                </a:solidFill>
              </a:rPr>
              <a:t>, из которого </a:t>
            </a:r>
            <a:r>
              <a:rPr lang="ru-RU" sz="2400" b="1" dirty="0">
                <a:solidFill>
                  <a:srgbClr val="C00000"/>
                </a:solidFill>
              </a:rPr>
              <a:t>2 млн. кв.м.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00589A"/>
                </a:solidFill>
              </a:rPr>
              <a:t>- </a:t>
            </a:r>
            <a:r>
              <a:rPr lang="ru-RU" sz="2400" dirty="0">
                <a:solidFill>
                  <a:srgbClr val="00589A"/>
                </a:solidFill>
              </a:rPr>
              <a:t>малоэтажного жилья. Доля жилья экономического класса - </a:t>
            </a:r>
            <a:r>
              <a:rPr lang="ru-RU" sz="2400" b="1" dirty="0">
                <a:solidFill>
                  <a:srgbClr val="C00000"/>
                </a:solidFill>
              </a:rPr>
              <a:t>70%</a:t>
            </a:r>
            <a:r>
              <a:rPr lang="ru-RU" sz="2400" b="1" dirty="0">
                <a:solidFill>
                  <a:srgbClr val="00589A"/>
                </a:solidFill>
              </a:rPr>
              <a:t>.</a:t>
            </a:r>
          </a:p>
          <a:p>
            <a:pPr algn="just">
              <a:defRPr/>
            </a:pPr>
            <a:r>
              <a:rPr lang="ru-RU" sz="2400" b="1" dirty="0">
                <a:solidFill>
                  <a:prstClr val="black"/>
                </a:solidFill>
              </a:rPr>
              <a:t>В 2010 г. Кирове, Чебоксарах и Курске сданы первые очереди жилья. В построенных домах живут люди. В 2011 </a:t>
            </a:r>
            <a:r>
              <a:rPr lang="ru-RU" sz="2400" b="1" dirty="0">
                <a:solidFill>
                  <a:srgbClr val="C00000"/>
                </a:solidFill>
              </a:rPr>
              <a:t>+ 4 региона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148" name="Заголовок 4"/>
          <p:cNvSpPr txBox="1">
            <a:spLocks/>
          </p:cNvSpPr>
          <p:nvPr/>
        </p:nvSpPr>
        <p:spPr bwMode="auto">
          <a:xfrm>
            <a:off x="177800" y="122238"/>
            <a:ext cx="88582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РЕЗУЛЬТАТЫ РАБОТЫ ФОНДА «РЖС» ЗА ТРИ ГОДА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50" y="836613"/>
            <a:ext cx="8891588" cy="12969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</a:rPr>
              <a:t>«Фонду удалось в целом создать систему, позволяющую решать задачи, установленные федеральным законодательством и направленные на создание безопасных и благоприятных условий проживания для всех категорий граждан» </a:t>
            </a:r>
            <a:r>
              <a:rPr lang="ru-RU" sz="1600" dirty="0">
                <a:solidFill>
                  <a:prstClr val="black"/>
                </a:solidFill>
              </a:rPr>
              <a:t>(</a:t>
            </a:r>
            <a:r>
              <a:rPr lang="ru-RU" sz="1600" i="1" dirty="0">
                <a:solidFill>
                  <a:prstClr val="black"/>
                </a:solidFill>
              </a:rPr>
              <a:t>из релиза Счетной палаты РФ</a:t>
            </a:r>
            <a:r>
              <a:rPr lang="ru-RU" sz="1600" dirty="0">
                <a:solidFill>
                  <a:prstClr val="black"/>
                </a:solidFill>
              </a:rPr>
              <a:t>)</a:t>
            </a:r>
            <a:endParaRPr lang="ru-RU" sz="1600" b="1" baseline="30000" dirty="0">
              <a:solidFill>
                <a:prstClr val="black"/>
              </a:solidFill>
            </a:endParaRPr>
          </a:p>
        </p:txBody>
      </p:sp>
      <p:sp>
        <p:nvSpPr>
          <p:cNvPr id="6150" name="AutoShape 2" descr="http://e.mail.ru/cgi-bin/getattach?file=PastedGraphic%2d2.png&amp;id=13116787120000000502;0;1&amp;mode=attachment&amp;channel="/>
          <p:cNvSpPr>
            <a:spLocks noChangeAspect="1" noChangeArrowheads="1"/>
          </p:cNvSpPr>
          <p:nvPr/>
        </p:nvSpPr>
        <p:spPr bwMode="auto">
          <a:xfrm>
            <a:off x="63500" y="-136525"/>
            <a:ext cx="5305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2420938"/>
            <a:ext cx="2160588" cy="86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ru-RU" sz="2400" b="1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7,6 млн.</a:t>
            </a:r>
            <a:endParaRPr lang="ru-RU" sz="2800" b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575" y="2420938"/>
            <a:ext cx="2160588" cy="86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sz="2000" b="1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млн.</a:t>
            </a:r>
            <a:endParaRPr lang="ru-RU" sz="2800" b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888" y="2420938"/>
            <a:ext cx="2159000" cy="86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2000" b="1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 млн.</a:t>
            </a:r>
            <a:endParaRPr lang="ru-RU" sz="2800" b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411413" y="2492375"/>
            <a:ext cx="720725" cy="7207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baseline="30000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364163" y="2492375"/>
            <a:ext cx="720725" cy="7207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baseline="30000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8243888" y="2492375"/>
            <a:ext cx="720725" cy="7207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baseline="30000">
              <a:solidFill>
                <a:prstClr val="white"/>
              </a:solidFill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755650" y="3284538"/>
            <a:ext cx="936625" cy="431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baseline="30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4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7857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ПРЕДПОЛАГАЕМОЕ ИЗМЕНЕНИЕ СООТНОШЕНИЯ МАЛОЭТАЖНОГО И МНОГОЭТАЖНОГО СТРОИТЕЛЬСТВА</a:t>
            </a:r>
            <a:endParaRPr lang="ru-RU" sz="2400" b="1" baseline="30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286520"/>
            <a:ext cx="92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7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Картинка 26 из 14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11" y="2924944"/>
            <a:ext cx="2562678" cy="198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а 80 из 13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675" y="2956456"/>
            <a:ext cx="2622431" cy="198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0590" y="1196752"/>
            <a:ext cx="35236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Сейчас</a:t>
            </a:r>
          </a:p>
          <a:p>
            <a:endParaRPr lang="ru-RU" sz="3600" dirty="0">
              <a:solidFill>
                <a:schemeClr val="tx2"/>
              </a:solidFill>
            </a:endParaRPr>
          </a:p>
          <a:p>
            <a:r>
              <a:rPr lang="ru-RU" sz="3200" dirty="0" smtClean="0"/>
              <a:t>40%		       60</a:t>
            </a:r>
            <a:r>
              <a:rPr lang="ru-RU" sz="3200" dirty="0"/>
              <a:t>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3980090"/>
            <a:ext cx="3600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2013 год</a:t>
            </a:r>
          </a:p>
          <a:p>
            <a:pPr algn="ctr"/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200" dirty="0" smtClean="0"/>
              <a:t> </a:t>
            </a:r>
            <a:r>
              <a:rPr lang="ru-RU" sz="3200" dirty="0"/>
              <a:t>75</a:t>
            </a:r>
            <a:r>
              <a:rPr lang="ru-RU" sz="3200" dirty="0" smtClean="0"/>
              <a:t>%                    25%          	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6369" y="2060848"/>
            <a:ext cx="226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малоэтажное строительство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2092360"/>
            <a:ext cx="226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многоэтажное строительство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3347865" y="3284983"/>
            <a:ext cx="2664296" cy="57606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baseline="30000" smtClean="0"/>
          </a:p>
        </p:txBody>
      </p:sp>
    </p:spTree>
    <p:extLst>
      <p:ext uri="{BB962C8B-B14F-4D97-AF65-F5344CB8AC3E}">
        <p14:creationId xmlns:p14="http://schemas.microsoft.com/office/powerpoint/2010/main" xmlns="" val="32309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7857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ПРИНЦИПЫ РАБОТЫ ФОНДА РЖС</a:t>
            </a:r>
            <a:endParaRPr lang="ru-RU" sz="2400" b="1" baseline="30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286520"/>
            <a:ext cx="92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8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5085184"/>
            <a:ext cx="2714644" cy="9870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СОДЕЙСТВИЕ ОБЕСПЕЧЕНИЮ УЧАСТКА ИНЖЕНЕРНОЙ ИНФРАСТРУКТУРОЙ</a:t>
            </a:r>
            <a:endParaRPr lang="ru-RU" sz="16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3719" y="881924"/>
            <a:ext cx="2576522" cy="799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960"/>
              </a:lnSpc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ПОДПИСАНИЕ ПЛАНА МЕРОПРИЯТИЙ ПО ЖИЛИЩНОМУ СТРОИТЕЛЬСТВУ МЕЖДУ ФОНДОМ РЖС И РУКОВОДИТЕЛЕМ СУБЪЕКТА ФЕДЕРАЦИИ</a:t>
            </a:r>
          </a:p>
          <a:p>
            <a:pPr algn="ctr">
              <a:lnSpc>
                <a:spcPts val="960"/>
              </a:lnSpc>
            </a:pPr>
            <a:endParaRPr lang="ru-RU" sz="10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0800000" flipV="1">
            <a:off x="4501743" y="1681614"/>
            <a:ext cx="214316" cy="27007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3719" y="1951688"/>
            <a:ext cx="264796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ГРАФИК АУКЦИОНОВ</a:t>
            </a:r>
            <a:endParaRPr lang="ru-RU" sz="16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86512" y="5085184"/>
            <a:ext cx="2714644" cy="9870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СОДЕЙСТВИЕ В ДОСТУПЕ К ФИНАНСОВЫМ РЕСУРСАМ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6115" y="4082798"/>
            <a:ext cx="2647960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ЗАКЛЮЧЕНИЕ ДОГОВОРА</a:t>
            </a:r>
            <a:endParaRPr lang="ru-RU" sz="16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0800000" flipV="1">
            <a:off x="4501748" y="3694738"/>
            <a:ext cx="216695" cy="28746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86115" y="5214950"/>
            <a:ext cx="2647960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МОНИТОРИНГ РЕАЛИЗАЦИИ ПРОЕКТА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2844" y="3102472"/>
            <a:ext cx="2714644" cy="14719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СОДЕЙСТВИЕ РАЗРАБОТКЕ ГРАДОСТРОИТЕЛЬНОЙ ДОКУМЕНТАЦИИ И АРХИТЕКТУРНО-СТРОИТЕЛЬНОМУ ПРОЕКТИРОВАНИЮ</a:t>
            </a:r>
            <a:endParaRPr lang="ru-RU" sz="16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6512" y="3102472"/>
            <a:ext cx="2714644" cy="14719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СТИМУЛИРОВАНИЕ СПРОСА</a:t>
            </a:r>
            <a:endParaRPr lang="ru-RU" sz="16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0800000" flipV="1">
            <a:off x="1362031" y="4662215"/>
            <a:ext cx="214314" cy="32677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0800000" flipV="1">
            <a:off x="7562890" y="4662215"/>
            <a:ext cx="214315" cy="34553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 flipV="1">
            <a:off x="2919587" y="4233012"/>
            <a:ext cx="221454" cy="24223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5400000" flipV="1">
            <a:off x="5978999" y="4138964"/>
            <a:ext cx="214314" cy="31366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5400000" flipV="1">
            <a:off x="2942885" y="5558183"/>
            <a:ext cx="214316" cy="24223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6200000" flipH="1" flipV="1">
            <a:off x="6020416" y="5563884"/>
            <a:ext cx="214315" cy="23083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2777" y="2484319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3214041" y="2838847"/>
            <a:ext cx="2684316" cy="808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АУКЦИОН</a:t>
            </a:r>
          </a:p>
        </p:txBody>
      </p:sp>
    </p:spTree>
    <p:extLst>
      <p:ext uri="{BB962C8B-B14F-4D97-AF65-F5344CB8AC3E}">
        <p14:creationId xmlns:p14="http://schemas.microsoft.com/office/powerpoint/2010/main" xmlns="" val="6045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</a:spPr>
      <a:bodyPr rtlCol="0" anchor="ctr"/>
      <a:lstStyle>
        <a:defPPr algn="ctr">
          <a:defRPr sz="2000" b="1" baseline="3000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</a:spPr>
      <a:bodyPr rtlCol="0" anchor="ctr"/>
      <a:lstStyle>
        <a:defPPr algn="ctr">
          <a:defRPr sz="2000" b="1" baseline="3000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</a:spPr>
      <a:bodyPr rtlCol="0" anchor="ctr"/>
      <a:lstStyle>
        <a:defPPr algn="ctr">
          <a:defRPr sz="2000" b="1" baseline="3000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</a:spPr>
      <a:bodyPr rtlCol="0" anchor="ctr"/>
      <a:lstStyle>
        <a:defPPr algn="ctr">
          <a:defRPr sz="2000" b="1" baseline="3000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</a:spPr>
      <a:bodyPr rtlCol="0" anchor="ctr"/>
      <a:lstStyle>
        <a:defPPr algn="ctr">
          <a:defRPr sz="2000" b="1" baseline="3000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</a:spPr>
      <a:bodyPr rtlCol="0" anchor="ctr"/>
      <a:lstStyle>
        <a:defPPr algn="ctr">
          <a:defRPr sz="2000" b="1" baseline="3000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</a:spPr>
      <a:bodyPr rtlCol="0" anchor="ctr"/>
      <a:lstStyle>
        <a:defPPr algn="ctr">
          <a:defRPr sz="2000" b="1" baseline="3000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</a:spPr>
      <a:bodyPr rtlCol="0" anchor="ctr"/>
      <a:lstStyle>
        <a:defPPr algn="ctr">
          <a:defRPr sz="2000" b="1" baseline="3000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1180</Words>
  <Application>Microsoft Office PowerPoint</Application>
  <PresentationFormat>Экран (4:3)</PresentationFormat>
  <Paragraphs>231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Тема Office</vt:lpstr>
      <vt:lpstr>1_Тема Office</vt:lpstr>
      <vt:lpstr>2_Тема Office</vt:lpstr>
      <vt:lpstr>3_Тема Office</vt:lpstr>
      <vt:lpstr>6_Тема Office</vt:lpstr>
      <vt:lpstr>7_Тема Office</vt:lpstr>
      <vt:lpstr>8_Тема Office</vt:lpstr>
      <vt:lpstr>4_Тема Office</vt:lpstr>
      <vt:lpstr>Слайд 1</vt:lpstr>
      <vt:lpstr>СОЗДАНИЕ БЛАГОПРИЯТНОЙ СРЕДЫ ЖИЗНЕДЕЯТЕЛЬНОСТИ</vt:lpstr>
      <vt:lpstr>ЦЕЛИ И ЗАДАЧИ ФОНДА «РЖС»</vt:lpstr>
      <vt:lpstr>ФОНД ВЗАИМОДЕЙСТВУЕТ</vt:lpstr>
      <vt:lpstr>Слайд 5</vt:lpstr>
      <vt:lpstr>ДЕЯТЕЛЬНОСТЬ ФОНДА «РЖС»: ОТ ВОВЛЕЧЕННЫХ ЗЕМЕЛЬНЫХ УЧАСТКОВ К СДАННЫМ ОБЪЕМАМ ЖИЛЬЯ</vt:lpstr>
      <vt:lpstr>Слайд 7</vt:lpstr>
      <vt:lpstr>ПРЕДПОЛАГАЕМОЕ ИЗМЕНЕНИЕ СООТНОШЕНИЯ МАЛОЭТАЖНОГО И МНОГОЭТАЖНОГО СТРОИТЕЛЬСТВА</vt:lpstr>
      <vt:lpstr>ПРИНЦИПЫ РАБОТЫ ФОНДА РЖС</vt:lpstr>
      <vt:lpstr>АНАЛИЗ СОКРАЩЕНИЯ ЦИКЛА ОТ ВОВЛЕЧЕНИЯ ЗЕМЕЛЬНЫХ УЧАСТКОВ В ОБОРОТ ДО ВВОДА ЖИЛЬЯ В ЭКСПЛУАТАЦИЮ </vt:lpstr>
      <vt:lpstr>Слайд 11</vt:lpstr>
      <vt:lpstr>Слайд 12</vt:lpstr>
      <vt:lpstr>ХОД РЕАЛИЗАЦИИ ПРОЕКТА В ПОДМОСКОВНОЙ ИСТРЕ</vt:lpstr>
      <vt:lpstr>ДОМ XXI ВЕКА. </vt:lpstr>
      <vt:lpstr>ДОМ XXI ВЕКА. </vt:lpstr>
      <vt:lpstr>Применение «Зеленых стандартов» энергосберегающих технологий и другие требования Фонда</vt:lpstr>
      <vt:lpstr>ПРЕДОСТАВЛЕНИЕ ЗЕМЕЛЬНЫХ УЧАСТКОВ ЖСК</vt:lpstr>
      <vt:lpstr>ПОДДЕРЖКА ОТЕЧЕСТВЕННОЙ НАУКИ</vt:lpstr>
      <vt:lpstr>ПРЕДОСТАВЛЕНИЕ ЗЕМЕЛЬНЫХ УЧАСТКОВ ГРАЖДАНАМ ИМЕЮЩИМ 3-Х И БОЛЕЕ ДЕТЕЙ</vt:lpstr>
      <vt:lpstr>БЛАГОПРИЯТНЫЕ УСЛОВИЯ ДЛЯ ПРОИЗВОДСТВА СТРОИТЕЛЬНЫХ МАТЕРИАЛОВ, КОМПОНЕНТОВ И ОБОРУДОВАНИЯ В РОССИИ</vt:lpstr>
      <vt:lpstr>Слайд 21</vt:lpstr>
      <vt:lpstr>ОСНОВНЕ ЗАДАЧИ, КОТОРЫЕ РЕШАЕТ ФОНД</vt:lpstr>
      <vt:lpstr>Слайд 23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 </cp:lastModifiedBy>
  <cp:revision>242</cp:revision>
  <cp:lastPrinted>2011-09-15T17:12:17Z</cp:lastPrinted>
  <dcterms:created xsi:type="dcterms:W3CDTF">2011-04-04T21:01:07Z</dcterms:created>
  <dcterms:modified xsi:type="dcterms:W3CDTF">2011-09-28T10:07:55Z</dcterms:modified>
</cp:coreProperties>
</file>